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7562850" cy="10688638"/>
  <p:notesSz cx="6858000" cy="9144000"/>
  <p:embeddedFontLst>
    <p:embeddedFont>
      <p:font typeface="Roboto" panose="020B0604020202020204" charset="0"/>
      <p:regular r:id="rId5"/>
      <p:bold r:id="rId6"/>
      <p:italic r:id="rId7"/>
      <p:boldItalic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6">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044" y="-2580"/>
      </p:cViewPr>
      <p:guideLst>
        <p:guide orient="horz" pos="3366"/>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heme" Target="theme/theme1.xml"/><Relationship Id="rId5" Type="http://schemas.openxmlformats.org/officeDocument/2006/relationships/font" Target="fonts/font1.fntdata"/><Relationship Id="rId10"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6410" y="685800"/>
            <a:ext cx="2425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927837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12df4a7e6_0_326: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12df4a7e6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40f8340edb_0_20:notes"/>
          <p:cNvSpPr>
            <a:spLocks noGrp="1" noRot="1" noChangeAspect="1"/>
          </p:cNvSpPr>
          <p:nvPr>
            <p:ph type="sldImg" idx="2"/>
          </p:nvPr>
        </p:nvSpPr>
        <p:spPr>
          <a:xfrm>
            <a:off x="2216150" y="685800"/>
            <a:ext cx="24257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40f8340ed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83" y="1547391"/>
            <a:ext cx="7046400" cy="42657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76" y="5889935"/>
            <a:ext cx="7046400" cy="16473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76" y="2298771"/>
            <a:ext cx="7046400" cy="408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76" y="6551017"/>
            <a:ext cx="7046400" cy="2703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76" y="4469940"/>
            <a:ext cx="7046400" cy="1749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76" y="924860"/>
            <a:ext cx="7046400" cy="11901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76" y="2395097"/>
            <a:ext cx="7046400" cy="71001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76" y="924860"/>
            <a:ext cx="7046400" cy="11901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76" y="2395097"/>
            <a:ext cx="3307800" cy="71001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996401" y="2395097"/>
            <a:ext cx="3307800" cy="71001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76" y="924860"/>
            <a:ext cx="7046400" cy="11901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76" y="1154659"/>
            <a:ext cx="2322300" cy="15705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76" y="2887895"/>
            <a:ext cx="2322300" cy="66075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437" y="935511"/>
            <a:ext cx="5266200" cy="85017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1050" y="-260"/>
            <a:ext cx="3780900" cy="1068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69" y="2562809"/>
            <a:ext cx="3345300" cy="3080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69" y="5825407"/>
            <a:ext cx="3345300" cy="256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4973" y="1504787"/>
            <a:ext cx="3173100" cy="7679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76" y="8792066"/>
            <a:ext cx="4961100" cy="12576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6734" y="9691191"/>
            <a:ext cx="453900" cy="818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76" y="924860"/>
            <a:ext cx="7046400" cy="11901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76" y="2395097"/>
            <a:ext cx="7046400" cy="71001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6734" y="9691191"/>
            <a:ext cx="453900" cy="818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t="21505" b="39599"/>
          <a:stretch/>
        </p:blipFill>
        <p:spPr>
          <a:xfrm>
            <a:off x="0" y="9828399"/>
            <a:ext cx="7562102" cy="860925"/>
          </a:xfrm>
          <a:prstGeom prst="rect">
            <a:avLst/>
          </a:prstGeom>
          <a:noFill/>
          <a:ln>
            <a:noFill/>
          </a:ln>
        </p:spPr>
      </p:pic>
      <p:sp>
        <p:nvSpPr>
          <p:cNvPr id="55" name="Google Shape;55;p13"/>
          <p:cNvSpPr/>
          <p:nvPr/>
        </p:nvSpPr>
        <p:spPr>
          <a:xfrm>
            <a:off x="0" y="8835400"/>
            <a:ext cx="7176900" cy="993000"/>
          </a:xfrm>
          <a:prstGeom prst="rect">
            <a:avLst/>
          </a:prstGeom>
          <a:solidFill>
            <a:srgbClr val="F9FC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title"/>
          </p:nvPr>
        </p:nvSpPr>
        <p:spPr>
          <a:xfrm>
            <a:off x="440500" y="1263975"/>
            <a:ext cx="6567000" cy="62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dirty="0">
                <a:latin typeface="Roboto"/>
                <a:ea typeface="Roboto"/>
                <a:cs typeface="Roboto"/>
                <a:sym typeface="Roboto"/>
              </a:rPr>
              <a:t>Water lettuce</a:t>
            </a:r>
            <a:endParaRPr sz="4000" dirty="0">
              <a:latin typeface="Roboto"/>
              <a:ea typeface="Roboto"/>
              <a:cs typeface="Roboto"/>
              <a:sym typeface="Roboto"/>
            </a:endParaRPr>
          </a:p>
        </p:txBody>
      </p:sp>
      <p:sp>
        <p:nvSpPr>
          <p:cNvPr id="57" name="Google Shape;57;p13"/>
          <p:cNvSpPr txBox="1">
            <a:spLocks noGrp="1"/>
          </p:cNvSpPr>
          <p:nvPr>
            <p:ph type="body" idx="1"/>
          </p:nvPr>
        </p:nvSpPr>
        <p:spPr>
          <a:xfrm>
            <a:off x="436375" y="1838663"/>
            <a:ext cx="2911500" cy="275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AU" sz="1400" b="1" i="1" dirty="0" err="1">
                <a:latin typeface="Roboto"/>
                <a:ea typeface="Roboto"/>
                <a:cs typeface="Roboto"/>
                <a:sym typeface="Roboto"/>
              </a:rPr>
              <a:t>Pistia</a:t>
            </a:r>
            <a:r>
              <a:rPr lang="en-AU" sz="1400" b="1" i="1" dirty="0">
                <a:latin typeface="Roboto"/>
                <a:ea typeface="Roboto"/>
                <a:cs typeface="Roboto"/>
                <a:sym typeface="Roboto"/>
              </a:rPr>
              <a:t> stratiotes</a:t>
            </a:r>
          </a:p>
        </p:txBody>
      </p:sp>
      <p:sp>
        <p:nvSpPr>
          <p:cNvPr id="59" name="Google Shape;59;p13"/>
          <p:cNvSpPr/>
          <p:nvPr/>
        </p:nvSpPr>
        <p:spPr>
          <a:xfrm>
            <a:off x="0" y="650"/>
            <a:ext cx="7562100" cy="114000"/>
          </a:xfrm>
          <a:prstGeom prst="rect">
            <a:avLst/>
          </a:prstGeom>
          <a:solidFill>
            <a:srgbClr val="F57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0" y="7842405"/>
            <a:ext cx="7176900" cy="993000"/>
          </a:xfrm>
          <a:prstGeom prst="rect">
            <a:avLst/>
          </a:prstGeom>
          <a:solidFill>
            <a:srgbClr val="F57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txBox="1">
            <a:spLocks noGrp="1"/>
          </p:cNvSpPr>
          <p:nvPr>
            <p:ph type="body" idx="1"/>
          </p:nvPr>
        </p:nvSpPr>
        <p:spPr>
          <a:xfrm>
            <a:off x="5235513" y="8338655"/>
            <a:ext cx="1188300" cy="296700"/>
          </a:xfrm>
          <a:prstGeom prst="rect">
            <a:avLst/>
          </a:prstGeom>
          <a:noFill/>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b="1" dirty="0">
                <a:solidFill>
                  <a:srgbClr val="F9FCFA"/>
                </a:solidFill>
                <a:latin typeface="Roboto"/>
                <a:ea typeface="Roboto"/>
                <a:cs typeface="Roboto"/>
                <a:sym typeface="Roboto"/>
              </a:rPr>
              <a:t>1800 680 244</a:t>
            </a:r>
            <a:endParaRPr sz="1200" b="1" dirty="0">
              <a:solidFill>
                <a:srgbClr val="F9FCFA"/>
              </a:solidFill>
              <a:latin typeface="Roboto"/>
              <a:ea typeface="Roboto"/>
              <a:cs typeface="Roboto"/>
              <a:sym typeface="Roboto"/>
            </a:endParaRPr>
          </a:p>
        </p:txBody>
      </p:sp>
      <p:sp>
        <p:nvSpPr>
          <p:cNvPr id="63" name="Google Shape;63;p13"/>
          <p:cNvSpPr txBox="1">
            <a:spLocks noGrp="1"/>
          </p:cNvSpPr>
          <p:nvPr>
            <p:ph type="body" idx="1"/>
          </p:nvPr>
        </p:nvSpPr>
        <p:spPr>
          <a:xfrm>
            <a:off x="542825" y="9172205"/>
            <a:ext cx="3895200" cy="555300"/>
          </a:xfrm>
          <a:prstGeom prst="rect">
            <a:avLst/>
          </a:prstGeom>
          <a:noFill/>
        </p:spPr>
        <p:txBody>
          <a:bodyPr spcFirstLastPara="1" wrap="square" lIns="91425" tIns="91425" rIns="91425" bIns="91425" anchor="t" anchorCtr="0">
            <a:noAutofit/>
          </a:bodyPr>
          <a:lstStyle/>
          <a:p>
            <a:pPr marL="0" lvl="0" indent="0">
              <a:spcAft>
                <a:spcPts val="1600"/>
              </a:spcAft>
              <a:buNone/>
            </a:pPr>
            <a:r>
              <a:rPr lang="en" sz="1100" b="1" dirty="0">
                <a:solidFill>
                  <a:srgbClr val="222222"/>
                </a:solidFill>
                <a:latin typeface="Roboto"/>
                <a:ea typeface="Roboto"/>
                <a:cs typeface="Roboto"/>
                <a:sym typeface="Roboto"/>
              </a:rPr>
              <a:t>For control and biosecurity information visit NSW WeedWise: </a:t>
            </a:r>
            <a:r>
              <a:rPr lang="en-AU" sz="1100" b="1" dirty="0">
                <a:solidFill>
                  <a:srgbClr val="148341"/>
                </a:solidFill>
                <a:latin typeface="Roboto"/>
                <a:ea typeface="Roboto"/>
                <a:cs typeface="Roboto"/>
                <a:sym typeface="Roboto"/>
              </a:rPr>
              <a:t>weeds.dpi.nsw.gov.au/Weeds/</a:t>
            </a:r>
            <a:r>
              <a:rPr lang="en-AU" sz="1100" b="1" dirty="0" err="1">
                <a:solidFill>
                  <a:srgbClr val="148341"/>
                </a:solidFill>
                <a:latin typeface="Roboto"/>
                <a:ea typeface="Roboto"/>
                <a:cs typeface="Roboto"/>
                <a:sym typeface="Roboto"/>
              </a:rPr>
              <a:t>waterlettuce</a:t>
            </a:r>
            <a:endParaRPr sz="1200" b="1" dirty="0">
              <a:solidFill>
                <a:srgbClr val="222222"/>
              </a:solidFill>
              <a:latin typeface="Roboto"/>
              <a:ea typeface="Roboto"/>
              <a:cs typeface="Roboto"/>
              <a:sym typeface="Roboto"/>
            </a:endParaRPr>
          </a:p>
        </p:txBody>
      </p:sp>
      <p:sp>
        <p:nvSpPr>
          <p:cNvPr id="65" name="Google Shape;65;p13"/>
          <p:cNvSpPr/>
          <p:nvPr/>
        </p:nvSpPr>
        <p:spPr>
          <a:xfrm>
            <a:off x="5347038" y="8635355"/>
            <a:ext cx="940500" cy="23400"/>
          </a:xfrm>
          <a:prstGeom prst="rect">
            <a:avLst/>
          </a:prstGeom>
          <a:solidFill>
            <a:srgbClr val="F9FC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3769113" y="8635355"/>
            <a:ext cx="940500" cy="23400"/>
          </a:xfrm>
          <a:prstGeom prst="rect">
            <a:avLst/>
          </a:prstGeom>
          <a:solidFill>
            <a:srgbClr val="F9FC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txBox="1">
            <a:spLocks noGrp="1"/>
          </p:cNvSpPr>
          <p:nvPr>
            <p:ph type="body" idx="1"/>
          </p:nvPr>
        </p:nvSpPr>
        <p:spPr>
          <a:xfrm>
            <a:off x="542825" y="9008910"/>
            <a:ext cx="3435600" cy="187500"/>
          </a:xfrm>
          <a:prstGeom prst="rect">
            <a:avLst/>
          </a:prstGeom>
          <a:noFill/>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300" b="1">
                <a:solidFill>
                  <a:srgbClr val="222222"/>
                </a:solidFill>
                <a:latin typeface="Roboto"/>
                <a:ea typeface="Roboto"/>
                <a:cs typeface="Roboto"/>
                <a:sym typeface="Roboto"/>
              </a:rPr>
              <a:t>Help protect our land, plants and wildlife.</a:t>
            </a:r>
            <a:endParaRPr sz="1300" b="1">
              <a:solidFill>
                <a:srgbClr val="222222"/>
              </a:solidFill>
              <a:latin typeface="Roboto"/>
              <a:ea typeface="Roboto"/>
              <a:cs typeface="Roboto"/>
              <a:sym typeface="Roboto"/>
            </a:endParaRPr>
          </a:p>
        </p:txBody>
      </p:sp>
      <p:sp>
        <p:nvSpPr>
          <p:cNvPr id="69" name="Google Shape;69;p13"/>
          <p:cNvSpPr txBox="1">
            <a:spLocks noGrp="1"/>
          </p:cNvSpPr>
          <p:nvPr>
            <p:ph type="title"/>
          </p:nvPr>
        </p:nvSpPr>
        <p:spPr>
          <a:xfrm>
            <a:off x="440500" y="806775"/>
            <a:ext cx="6567000" cy="62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000" b="1" dirty="0">
                <a:solidFill>
                  <a:srgbClr val="148341"/>
                </a:solidFill>
                <a:latin typeface="Roboto"/>
                <a:ea typeface="Roboto"/>
                <a:cs typeface="Roboto"/>
                <a:sym typeface="Roboto"/>
              </a:rPr>
              <a:t>Seen this plant?</a:t>
            </a:r>
            <a:endParaRPr sz="4000" b="1" dirty="0">
              <a:latin typeface="Roboto"/>
              <a:ea typeface="Roboto"/>
              <a:cs typeface="Roboto"/>
              <a:sym typeface="Roboto"/>
            </a:endParaRPr>
          </a:p>
        </p:txBody>
      </p:sp>
      <p:sp>
        <p:nvSpPr>
          <p:cNvPr id="70" name="Google Shape;70;p13"/>
          <p:cNvSpPr txBox="1">
            <a:spLocks noGrp="1"/>
          </p:cNvSpPr>
          <p:nvPr>
            <p:ph type="body" idx="1"/>
          </p:nvPr>
        </p:nvSpPr>
        <p:spPr>
          <a:xfrm>
            <a:off x="542824" y="5958932"/>
            <a:ext cx="3067549" cy="1834454"/>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 sz="1100" b="1" dirty="0">
                <a:latin typeface="Roboto"/>
                <a:ea typeface="Roboto"/>
                <a:cs typeface="Roboto"/>
                <a:sym typeface="Roboto"/>
              </a:rPr>
              <a:t>How does this weed affect us?</a:t>
            </a:r>
          </a:p>
          <a:p>
            <a:pPr marL="0" lvl="0" indent="0" algn="l" rtl="0">
              <a:lnSpc>
                <a:spcPct val="110000"/>
              </a:lnSpc>
              <a:spcBef>
                <a:spcPts val="0"/>
              </a:spcBef>
              <a:spcAft>
                <a:spcPts val="0"/>
              </a:spcAft>
              <a:buNone/>
            </a:pPr>
            <a:r>
              <a:rPr lang="en" sz="1100" b="1" dirty="0">
                <a:latin typeface="Roboto"/>
                <a:ea typeface="Roboto"/>
                <a:cs typeface="Roboto"/>
                <a:sym typeface="Roboto"/>
              </a:rPr>
              <a:t/>
            </a:r>
            <a:br>
              <a:rPr lang="en" sz="1100" b="1" dirty="0">
                <a:latin typeface="Roboto"/>
                <a:ea typeface="Roboto"/>
                <a:cs typeface="Roboto"/>
                <a:sym typeface="Roboto"/>
              </a:rPr>
            </a:br>
            <a:r>
              <a:rPr lang="en-AU" sz="1100" dirty="0">
                <a:latin typeface="Roboto"/>
                <a:ea typeface="Roboto"/>
                <a:cs typeface="Roboto"/>
                <a:sym typeface="Roboto"/>
              </a:rPr>
              <a:t>Water lettuce is a free floating aquatic plant with the potential to quickly spread and form a dense mat that can cover an entire body of water. </a:t>
            </a:r>
          </a:p>
          <a:p>
            <a:pPr marL="0" lvl="0" indent="0" algn="l" rtl="0">
              <a:lnSpc>
                <a:spcPct val="110000"/>
              </a:lnSpc>
              <a:spcBef>
                <a:spcPts val="0"/>
              </a:spcBef>
              <a:spcAft>
                <a:spcPts val="0"/>
              </a:spcAft>
              <a:buNone/>
            </a:pPr>
            <a:endParaRPr lang="en-AU" sz="1100" dirty="0">
              <a:latin typeface="Roboto"/>
              <a:ea typeface="Roboto"/>
              <a:cs typeface="Roboto"/>
              <a:sym typeface="Roboto"/>
            </a:endParaRPr>
          </a:p>
          <a:p>
            <a:pPr marL="0" lvl="0" indent="0" algn="l" rtl="0">
              <a:lnSpc>
                <a:spcPct val="110000"/>
              </a:lnSpc>
              <a:spcBef>
                <a:spcPts val="0"/>
              </a:spcBef>
              <a:spcAft>
                <a:spcPts val="0"/>
              </a:spcAft>
              <a:buNone/>
            </a:pPr>
            <a:endParaRPr lang="en-AU" sz="1100" dirty="0">
              <a:latin typeface="Roboto"/>
              <a:ea typeface="Roboto"/>
              <a:cs typeface="Roboto"/>
              <a:sym typeface="Roboto"/>
            </a:endParaRPr>
          </a:p>
        </p:txBody>
      </p:sp>
      <p:sp>
        <p:nvSpPr>
          <p:cNvPr id="71" name="Google Shape;71;p13"/>
          <p:cNvSpPr txBox="1">
            <a:spLocks noGrp="1"/>
          </p:cNvSpPr>
          <p:nvPr>
            <p:ph type="body" idx="1"/>
          </p:nvPr>
        </p:nvSpPr>
        <p:spPr>
          <a:xfrm>
            <a:off x="3781051" y="5959130"/>
            <a:ext cx="3395850" cy="1782381"/>
          </a:xfrm>
          <a:prstGeom prst="rect">
            <a:avLst/>
          </a:prstGeom>
        </p:spPr>
        <p:txBody>
          <a:bodyPr spcFirstLastPara="1" wrap="square" lIns="91425" tIns="91425" rIns="91425" bIns="91425" anchor="t" anchorCtr="0">
            <a:noAutofit/>
          </a:bodyPr>
          <a:lstStyle/>
          <a:p>
            <a:pPr marL="0" lvl="0" indent="0">
              <a:lnSpc>
                <a:spcPct val="110000"/>
              </a:lnSpc>
              <a:buNone/>
            </a:pPr>
            <a:r>
              <a:rPr lang="en-AU" sz="1100" dirty="0">
                <a:latin typeface="Roboto"/>
                <a:ea typeface="Roboto"/>
                <a:cs typeface="Roboto"/>
                <a:sym typeface="Roboto"/>
              </a:rPr>
              <a:t> It causes:</a:t>
            </a:r>
          </a:p>
          <a:p>
            <a:pPr indent="-298450">
              <a:buSzPts val="1100"/>
              <a:buFont typeface="Roboto"/>
              <a:buChar char="●"/>
            </a:pPr>
            <a:r>
              <a:rPr lang="en-AU" sz="1100" dirty="0">
                <a:latin typeface="Roboto"/>
                <a:ea typeface="Roboto"/>
              </a:rPr>
              <a:t>poor water quality</a:t>
            </a:r>
          </a:p>
          <a:p>
            <a:pPr indent="-298450">
              <a:buSzPts val="1100"/>
              <a:buFont typeface="Roboto"/>
              <a:buChar char="●"/>
            </a:pPr>
            <a:r>
              <a:rPr lang="en-AU" sz="1100" dirty="0">
                <a:latin typeface="Roboto"/>
                <a:ea typeface="Roboto"/>
              </a:rPr>
              <a:t>less food and habitat for fish and other water life</a:t>
            </a:r>
            <a:endParaRPr lang="en-AU" sz="1100" dirty="0">
              <a:latin typeface="Roboto"/>
              <a:ea typeface="Roboto"/>
              <a:cs typeface="Roboto"/>
              <a:sym typeface="Roboto"/>
            </a:endParaRPr>
          </a:p>
          <a:p>
            <a:pPr indent="-298450">
              <a:buSzPts val="1100"/>
              <a:buFont typeface="Roboto"/>
              <a:buChar char="●"/>
            </a:pPr>
            <a:r>
              <a:rPr lang="en-AU" sz="1100" dirty="0">
                <a:latin typeface="Roboto"/>
                <a:ea typeface="Roboto"/>
              </a:rPr>
              <a:t>blocked irrigation equipment</a:t>
            </a:r>
          </a:p>
          <a:p>
            <a:pPr indent="-298450">
              <a:buSzPts val="1100"/>
              <a:buFont typeface="Roboto"/>
              <a:buChar char="●"/>
            </a:pPr>
            <a:r>
              <a:rPr lang="en-AU" sz="1100" dirty="0">
                <a:latin typeface="Roboto"/>
                <a:ea typeface="Roboto"/>
              </a:rPr>
              <a:t>problems for boating, fishing and water activities</a:t>
            </a:r>
          </a:p>
          <a:p>
            <a:pPr indent="-298450">
              <a:buSzPts val="1100"/>
              <a:buFont typeface="Roboto"/>
              <a:buChar char="●"/>
            </a:pPr>
            <a:r>
              <a:rPr lang="en-AU" sz="1100" dirty="0">
                <a:latin typeface="Roboto"/>
                <a:ea typeface="Roboto"/>
              </a:rPr>
              <a:t>more habitat for mosquitos.</a:t>
            </a:r>
            <a:endParaRPr lang="en-AU" sz="1100" dirty="0">
              <a:latin typeface="Roboto"/>
              <a:ea typeface="Roboto"/>
              <a:sym typeface="Roboto"/>
            </a:endParaRPr>
          </a:p>
        </p:txBody>
      </p:sp>
      <p:sp>
        <p:nvSpPr>
          <p:cNvPr id="72" name="Google Shape;72;p13"/>
          <p:cNvSpPr txBox="1">
            <a:spLocks noGrp="1"/>
          </p:cNvSpPr>
          <p:nvPr>
            <p:ph type="body" idx="1"/>
          </p:nvPr>
        </p:nvSpPr>
        <p:spPr>
          <a:xfrm>
            <a:off x="542825" y="8222355"/>
            <a:ext cx="3118800" cy="233100"/>
          </a:xfrm>
          <a:prstGeom prst="rect">
            <a:avLst/>
          </a:prstGeom>
          <a:noFill/>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200" b="1" dirty="0">
                <a:solidFill>
                  <a:schemeClr val="lt1"/>
                </a:solidFill>
                <a:latin typeface="Roboto"/>
                <a:ea typeface="Roboto"/>
                <a:cs typeface="Roboto"/>
                <a:sym typeface="Roboto"/>
              </a:rPr>
              <a:t>Seen it? Call us:</a:t>
            </a:r>
            <a:endParaRPr sz="2200" b="1" dirty="0">
              <a:solidFill>
                <a:srgbClr val="222222"/>
              </a:solidFill>
              <a:latin typeface="Roboto"/>
              <a:ea typeface="Roboto"/>
              <a:cs typeface="Roboto"/>
              <a:sym typeface="Roboto"/>
            </a:endParaRPr>
          </a:p>
        </p:txBody>
      </p:sp>
      <p:sp>
        <p:nvSpPr>
          <p:cNvPr id="73" name="Google Shape;73;p13"/>
          <p:cNvSpPr txBox="1"/>
          <p:nvPr/>
        </p:nvSpPr>
        <p:spPr>
          <a:xfrm>
            <a:off x="5235525" y="7933775"/>
            <a:ext cx="1533000" cy="55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100" b="1" dirty="0">
                <a:solidFill>
                  <a:srgbClr val="222222"/>
                </a:solidFill>
                <a:latin typeface="Roboto"/>
                <a:ea typeface="Roboto"/>
                <a:cs typeface="Roboto"/>
                <a:sym typeface="Roboto"/>
              </a:rPr>
              <a:t>NSW </a:t>
            </a:r>
            <a:r>
              <a:rPr lang="en-AU" sz="1100" b="1" dirty="0">
                <a:solidFill>
                  <a:srgbClr val="222222"/>
                </a:solidFill>
                <a:latin typeface="Roboto"/>
                <a:ea typeface="Roboto"/>
                <a:cs typeface="Roboto"/>
                <a:sym typeface="Roboto"/>
              </a:rPr>
              <a:t>DPI </a:t>
            </a:r>
            <a:r>
              <a:rPr lang="en" sz="1100" b="1" dirty="0">
                <a:solidFill>
                  <a:srgbClr val="222222"/>
                </a:solidFill>
                <a:latin typeface="Roboto"/>
                <a:ea typeface="Roboto"/>
                <a:cs typeface="Roboto"/>
                <a:sym typeface="Roboto"/>
              </a:rPr>
              <a:t>Biosecurity Helpline:</a:t>
            </a:r>
            <a:endParaRPr sz="1200" b="1" dirty="0">
              <a:solidFill>
                <a:srgbClr val="222222"/>
              </a:solidFill>
              <a:latin typeface="Roboto"/>
              <a:ea typeface="Roboto"/>
              <a:cs typeface="Roboto"/>
              <a:sym typeface="Roboto"/>
            </a:endParaRPr>
          </a:p>
        </p:txBody>
      </p:sp>
      <p:sp>
        <p:nvSpPr>
          <p:cNvPr id="74" name="Google Shape;74;p13"/>
          <p:cNvSpPr txBox="1"/>
          <p:nvPr/>
        </p:nvSpPr>
        <p:spPr>
          <a:xfrm>
            <a:off x="3661626" y="7933781"/>
            <a:ext cx="1573888" cy="55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100" b="1" dirty="0">
                <a:solidFill>
                  <a:srgbClr val="222222"/>
                </a:solidFill>
                <a:latin typeface="Roboto"/>
                <a:ea typeface="Roboto"/>
                <a:cs typeface="Roboto"/>
                <a:sym typeface="Roboto"/>
              </a:rPr>
              <a:t>Your local weeds officer</a:t>
            </a:r>
            <a:endParaRPr sz="1200" b="1" dirty="0">
              <a:solidFill>
                <a:srgbClr val="222222"/>
              </a:solidFill>
              <a:latin typeface="Roboto"/>
              <a:ea typeface="Roboto"/>
              <a:cs typeface="Roboto"/>
              <a:sym typeface="Roboto"/>
            </a:endParaRPr>
          </a:p>
        </p:txBody>
      </p:sp>
      <p:sp>
        <p:nvSpPr>
          <p:cNvPr id="75" name="Google Shape;75;p13"/>
          <p:cNvSpPr/>
          <p:nvPr/>
        </p:nvSpPr>
        <p:spPr>
          <a:xfrm>
            <a:off x="440500" y="2343150"/>
            <a:ext cx="76950" cy="3386695"/>
          </a:xfrm>
          <a:prstGeom prst="rect">
            <a:avLst/>
          </a:prstGeom>
          <a:solidFill>
            <a:srgbClr val="F57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2;p13">
            <a:extLst>
              <a:ext uri="{FF2B5EF4-FFF2-40B4-BE49-F238E27FC236}">
                <a16:creationId xmlns:a16="http://schemas.microsoft.com/office/drawing/2014/main" id="{AD77DBDD-09FE-40CD-942D-76C0A7DBEA98}"/>
              </a:ext>
            </a:extLst>
          </p:cNvPr>
          <p:cNvSpPr txBox="1">
            <a:spLocks/>
          </p:cNvSpPr>
          <p:nvPr/>
        </p:nvSpPr>
        <p:spPr>
          <a:xfrm>
            <a:off x="3672638" y="8342215"/>
            <a:ext cx="1188300" cy="29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 sz="1200" b="1" dirty="0">
                <a:solidFill>
                  <a:srgbClr val="F9FCFA"/>
                </a:solidFill>
                <a:latin typeface="Roboto"/>
                <a:ea typeface="Roboto"/>
                <a:cs typeface="Roboto"/>
                <a:sym typeface="Roboto"/>
              </a:rPr>
              <a:t>xxxxxxxx</a:t>
            </a:r>
          </a:p>
        </p:txBody>
      </p:sp>
      <p:pic>
        <p:nvPicPr>
          <p:cNvPr id="5" name="Picture 4">
            <a:extLst>
              <a:ext uri="{FF2B5EF4-FFF2-40B4-BE49-F238E27FC236}">
                <a16:creationId xmlns:a16="http://schemas.microsoft.com/office/drawing/2014/main" id="{B0A2FDFF-C564-44F7-989C-C975ED7F91BF}"/>
              </a:ext>
            </a:extLst>
          </p:cNvPr>
          <p:cNvPicPr>
            <a:picLocks noChangeAspect="1"/>
          </p:cNvPicPr>
          <p:nvPr/>
        </p:nvPicPr>
        <p:blipFill rotWithShape="1">
          <a:blip r:embed="rId4"/>
          <a:srcRect b="20230"/>
          <a:stretch/>
        </p:blipFill>
        <p:spPr>
          <a:xfrm>
            <a:off x="499334" y="2341802"/>
            <a:ext cx="7070454" cy="3386695"/>
          </a:xfrm>
          <a:prstGeom prst="rect">
            <a:avLst/>
          </a:prstGeom>
        </p:spPr>
      </p:pic>
      <p:pic>
        <p:nvPicPr>
          <p:cNvPr id="2" name="Picture 1">
            <a:extLst>
              <a:ext uri="{FF2B5EF4-FFF2-40B4-BE49-F238E27FC236}">
                <a16:creationId xmlns:a16="http://schemas.microsoft.com/office/drawing/2014/main" id="{A697330C-793B-427E-A2BB-0735B6A2941D}"/>
              </a:ext>
            </a:extLst>
          </p:cNvPr>
          <p:cNvPicPr>
            <a:picLocks noChangeAspect="1"/>
          </p:cNvPicPr>
          <p:nvPr/>
        </p:nvPicPr>
        <p:blipFill>
          <a:blip r:embed="rId5"/>
          <a:stretch>
            <a:fillRect/>
          </a:stretch>
        </p:blipFill>
        <p:spPr>
          <a:xfrm>
            <a:off x="5210660" y="364847"/>
            <a:ext cx="2125044" cy="8806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p:nvPr/>
        </p:nvSpPr>
        <p:spPr>
          <a:xfrm>
            <a:off x="0" y="650"/>
            <a:ext cx="7562100" cy="114000"/>
          </a:xfrm>
          <a:prstGeom prst="rect">
            <a:avLst/>
          </a:prstGeom>
          <a:solidFill>
            <a:srgbClr val="F57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txBox="1">
            <a:spLocks noGrp="1"/>
          </p:cNvSpPr>
          <p:nvPr>
            <p:ph type="body" idx="1"/>
          </p:nvPr>
        </p:nvSpPr>
        <p:spPr>
          <a:xfrm>
            <a:off x="428059" y="5617309"/>
            <a:ext cx="3233565" cy="2505024"/>
          </a:xfrm>
          <a:prstGeom prst="rect">
            <a:avLst/>
          </a:prstGeom>
        </p:spPr>
        <p:txBody>
          <a:bodyPr spcFirstLastPara="1" wrap="square" lIns="91425" tIns="91425" rIns="91425" bIns="91425" anchor="t" anchorCtr="0">
            <a:noAutofit/>
          </a:bodyPr>
          <a:lstStyle/>
          <a:p>
            <a:pPr marL="0" indent="0">
              <a:lnSpc>
                <a:spcPct val="110000"/>
              </a:lnSpc>
              <a:spcBef>
                <a:spcPts val="1000"/>
              </a:spcBef>
              <a:spcAft>
                <a:spcPts val="0"/>
              </a:spcAft>
              <a:buClr>
                <a:schemeClr val="dk1"/>
              </a:buClr>
              <a:buSzPts val="1100"/>
              <a:buNone/>
            </a:pPr>
            <a:r>
              <a:rPr lang="en" sz="1100" b="1" dirty="0">
                <a:latin typeface="Roboto"/>
                <a:ea typeface="Roboto"/>
                <a:sym typeface="Roboto"/>
              </a:rPr>
              <a:t>Where are you likely to find it?</a:t>
            </a:r>
          </a:p>
          <a:p>
            <a:pPr marL="0" indent="0">
              <a:lnSpc>
                <a:spcPct val="110000"/>
              </a:lnSpc>
              <a:spcBef>
                <a:spcPts val="1000"/>
              </a:spcBef>
              <a:spcAft>
                <a:spcPts val="0"/>
              </a:spcAft>
              <a:buClr>
                <a:schemeClr val="dk1"/>
              </a:buClr>
              <a:buSzPts val="1100"/>
              <a:buNone/>
            </a:pPr>
            <a:r>
              <a:rPr lang="en-AU" sz="1100" dirty="0">
                <a:latin typeface="Roboto"/>
                <a:ea typeface="Roboto"/>
                <a:sym typeface="Roboto"/>
              </a:rPr>
              <a:t>Water lettuce grows best on still or slow moving bodies of fresh water </a:t>
            </a:r>
            <a:r>
              <a:rPr lang="en-AU" sz="1100" dirty="0">
                <a:latin typeface="Roboto"/>
                <a:ea typeface="Roboto"/>
                <a:cs typeface="Roboto"/>
                <a:sym typeface="Roboto"/>
              </a:rPr>
              <a:t>such as farm dams, reservoirs, lakes, rivers and creeks. Water lettuce can survive for long periods on muddy banks or in other damp locations such as roadside culverts.</a:t>
            </a:r>
          </a:p>
        </p:txBody>
      </p:sp>
      <p:pic>
        <p:nvPicPr>
          <p:cNvPr id="84" name="Google Shape;84;p14"/>
          <p:cNvPicPr preferRelativeResize="0"/>
          <p:nvPr/>
        </p:nvPicPr>
        <p:blipFill rotWithShape="1">
          <a:blip r:embed="rId3">
            <a:alphaModFix/>
          </a:blip>
          <a:srcRect l="13342" t="7533" r="6663" b="10847"/>
          <a:stretch/>
        </p:blipFill>
        <p:spPr>
          <a:xfrm>
            <a:off x="5313816" y="447125"/>
            <a:ext cx="1760135" cy="717500"/>
          </a:xfrm>
          <a:prstGeom prst="rect">
            <a:avLst/>
          </a:prstGeom>
          <a:noFill/>
          <a:ln>
            <a:noFill/>
          </a:ln>
        </p:spPr>
      </p:pic>
      <p:sp>
        <p:nvSpPr>
          <p:cNvPr id="85" name="Google Shape;85;p14"/>
          <p:cNvSpPr/>
          <p:nvPr/>
        </p:nvSpPr>
        <p:spPr>
          <a:xfrm>
            <a:off x="0" y="8835400"/>
            <a:ext cx="7176900" cy="993000"/>
          </a:xfrm>
          <a:prstGeom prst="rect">
            <a:avLst/>
          </a:prstGeom>
          <a:solidFill>
            <a:srgbClr val="F9FC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0" y="7842405"/>
            <a:ext cx="7176900" cy="993000"/>
          </a:xfrm>
          <a:prstGeom prst="rect">
            <a:avLst/>
          </a:prstGeom>
          <a:solidFill>
            <a:srgbClr val="F57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txBox="1">
            <a:spLocks noGrp="1"/>
          </p:cNvSpPr>
          <p:nvPr>
            <p:ph type="body" idx="1"/>
          </p:nvPr>
        </p:nvSpPr>
        <p:spPr>
          <a:xfrm>
            <a:off x="5235513" y="8338655"/>
            <a:ext cx="1188300" cy="296700"/>
          </a:xfrm>
          <a:prstGeom prst="rect">
            <a:avLst/>
          </a:prstGeom>
          <a:noFill/>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b="1">
                <a:solidFill>
                  <a:srgbClr val="F9FCFA"/>
                </a:solidFill>
                <a:latin typeface="Roboto"/>
                <a:ea typeface="Roboto"/>
                <a:cs typeface="Roboto"/>
                <a:sym typeface="Roboto"/>
              </a:rPr>
              <a:t>1800 680 244</a:t>
            </a:r>
            <a:endParaRPr sz="1200" b="1">
              <a:solidFill>
                <a:srgbClr val="F9FCFA"/>
              </a:solidFill>
              <a:latin typeface="Roboto"/>
              <a:ea typeface="Roboto"/>
              <a:cs typeface="Roboto"/>
              <a:sym typeface="Roboto"/>
            </a:endParaRPr>
          </a:p>
        </p:txBody>
      </p:sp>
      <p:sp>
        <p:nvSpPr>
          <p:cNvPr id="88" name="Google Shape;88;p14"/>
          <p:cNvSpPr txBox="1">
            <a:spLocks noGrp="1"/>
          </p:cNvSpPr>
          <p:nvPr>
            <p:ph type="body" idx="1"/>
          </p:nvPr>
        </p:nvSpPr>
        <p:spPr>
          <a:xfrm>
            <a:off x="542825" y="9172205"/>
            <a:ext cx="3895200" cy="555300"/>
          </a:xfrm>
          <a:prstGeom prst="rect">
            <a:avLst/>
          </a:prstGeom>
          <a:noFill/>
        </p:spPr>
        <p:txBody>
          <a:bodyPr spcFirstLastPara="1" wrap="square" lIns="91425" tIns="91425" rIns="91425" bIns="91425" anchor="t" anchorCtr="0">
            <a:noAutofit/>
          </a:bodyPr>
          <a:lstStyle/>
          <a:p>
            <a:pPr marL="0" lvl="0" indent="0">
              <a:spcAft>
                <a:spcPts val="1600"/>
              </a:spcAft>
              <a:buNone/>
            </a:pPr>
            <a:r>
              <a:rPr lang="en" sz="1100" b="1" dirty="0">
                <a:solidFill>
                  <a:srgbClr val="222222"/>
                </a:solidFill>
                <a:latin typeface="Roboto"/>
                <a:ea typeface="Roboto"/>
                <a:cs typeface="Roboto"/>
                <a:sym typeface="Roboto"/>
              </a:rPr>
              <a:t>For control and biosecurity information visit NSW WeedWise: </a:t>
            </a:r>
            <a:r>
              <a:rPr lang="en-AU" sz="1100" b="1" dirty="0">
                <a:solidFill>
                  <a:srgbClr val="148341"/>
                </a:solidFill>
                <a:latin typeface="Roboto"/>
                <a:ea typeface="Roboto"/>
                <a:cs typeface="Roboto"/>
                <a:sym typeface="Roboto"/>
              </a:rPr>
              <a:t>weeds.dpi.nsw.gov.au/Weeds/</a:t>
            </a:r>
            <a:r>
              <a:rPr lang="en-AU" sz="1100" b="1" dirty="0" err="1">
                <a:solidFill>
                  <a:srgbClr val="148341"/>
                </a:solidFill>
                <a:latin typeface="Roboto"/>
                <a:ea typeface="Roboto"/>
                <a:cs typeface="Roboto"/>
                <a:sym typeface="Roboto"/>
              </a:rPr>
              <a:t>waterlettuce</a:t>
            </a:r>
            <a:endParaRPr lang="en-AU" sz="1200" b="1" dirty="0">
              <a:solidFill>
                <a:srgbClr val="222222"/>
              </a:solidFill>
              <a:latin typeface="Roboto"/>
              <a:ea typeface="Roboto"/>
              <a:cs typeface="Roboto"/>
              <a:sym typeface="Roboto"/>
            </a:endParaRPr>
          </a:p>
        </p:txBody>
      </p:sp>
      <p:sp>
        <p:nvSpPr>
          <p:cNvPr id="90" name="Google Shape;90;p14"/>
          <p:cNvSpPr/>
          <p:nvPr/>
        </p:nvSpPr>
        <p:spPr>
          <a:xfrm>
            <a:off x="5347038" y="8635355"/>
            <a:ext cx="940500" cy="23400"/>
          </a:xfrm>
          <a:prstGeom prst="rect">
            <a:avLst/>
          </a:prstGeom>
          <a:solidFill>
            <a:srgbClr val="F9FC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txBox="1">
            <a:spLocks noGrp="1"/>
          </p:cNvSpPr>
          <p:nvPr>
            <p:ph type="body" idx="1"/>
          </p:nvPr>
        </p:nvSpPr>
        <p:spPr>
          <a:xfrm>
            <a:off x="542825" y="9008910"/>
            <a:ext cx="3435600" cy="187500"/>
          </a:xfrm>
          <a:prstGeom prst="rect">
            <a:avLst/>
          </a:prstGeom>
          <a:noFill/>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300" b="1">
                <a:solidFill>
                  <a:srgbClr val="222222"/>
                </a:solidFill>
                <a:latin typeface="Roboto"/>
                <a:ea typeface="Roboto"/>
                <a:cs typeface="Roboto"/>
                <a:sym typeface="Roboto"/>
              </a:rPr>
              <a:t>Help protect our land, plants and wildlife.</a:t>
            </a:r>
            <a:endParaRPr sz="1300" b="1">
              <a:solidFill>
                <a:srgbClr val="222222"/>
              </a:solidFill>
              <a:latin typeface="Roboto"/>
              <a:ea typeface="Roboto"/>
              <a:cs typeface="Roboto"/>
              <a:sym typeface="Roboto"/>
            </a:endParaRPr>
          </a:p>
        </p:txBody>
      </p:sp>
      <p:sp>
        <p:nvSpPr>
          <p:cNvPr id="94" name="Google Shape;94;p14"/>
          <p:cNvSpPr txBox="1">
            <a:spLocks noGrp="1"/>
          </p:cNvSpPr>
          <p:nvPr>
            <p:ph type="body" idx="1"/>
          </p:nvPr>
        </p:nvSpPr>
        <p:spPr>
          <a:xfrm>
            <a:off x="542825" y="8222355"/>
            <a:ext cx="3118800" cy="233100"/>
          </a:xfrm>
          <a:prstGeom prst="rect">
            <a:avLst/>
          </a:prstGeom>
          <a:noFill/>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200" b="1" dirty="0">
                <a:solidFill>
                  <a:schemeClr val="lt1"/>
                </a:solidFill>
                <a:latin typeface="Roboto"/>
                <a:ea typeface="Roboto"/>
                <a:cs typeface="Roboto"/>
                <a:sym typeface="Roboto"/>
              </a:rPr>
              <a:t>Seen it? Call us:</a:t>
            </a:r>
            <a:endParaRPr sz="2200" b="1" dirty="0">
              <a:solidFill>
                <a:srgbClr val="222222"/>
              </a:solidFill>
              <a:latin typeface="Roboto"/>
              <a:ea typeface="Roboto"/>
              <a:cs typeface="Roboto"/>
              <a:sym typeface="Roboto"/>
            </a:endParaRPr>
          </a:p>
        </p:txBody>
      </p:sp>
      <p:sp>
        <p:nvSpPr>
          <p:cNvPr id="95" name="Google Shape;95;p14"/>
          <p:cNvSpPr txBox="1"/>
          <p:nvPr/>
        </p:nvSpPr>
        <p:spPr>
          <a:xfrm>
            <a:off x="5235525" y="7933775"/>
            <a:ext cx="1533000" cy="55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100" b="1" dirty="0">
                <a:solidFill>
                  <a:srgbClr val="222222"/>
                </a:solidFill>
                <a:latin typeface="Roboto"/>
                <a:ea typeface="Roboto"/>
                <a:cs typeface="Roboto"/>
                <a:sym typeface="Roboto"/>
              </a:rPr>
              <a:t>NSW </a:t>
            </a:r>
            <a:r>
              <a:rPr lang="en-AU" sz="1100" b="1" dirty="0">
                <a:solidFill>
                  <a:srgbClr val="222222"/>
                </a:solidFill>
                <a:latin typeface="Roboto"/>
                <a:ea typeface="Roboto"/>
                <a:cs typeface="Roboto"/>
                <a:sym typeface="Roboto"/>
              </a:rPr>
              <a:t>DPI </a:t>
            </a:r>
            <a:r>
              <a:rPr lang="en" sz="1100" b="1" dirty="0">
                <a:solidFill>
                  <a:srgbClr val="222222"/>
                </a:solidFill>
                <a:latin typeface="Roboto"/>
                <a:ea typeface="Roboto"/>
                <a:cs typeface="Roboto"/>
                <a:sym typeface="Roboto"/>
              </a:rPr>
              <a:t>Biosecurity Helpline:</a:t>
            </a:r>
            <a:endParaRPr sz="1200" b="1" dirty="0">
              <a:solidFill>
                <a:srgbClr val="222222"/>
              </a:solidFill>
              <a:latin typeface="Roboto"/>
              <a:ea typeface="Roboto"/>
              <a:cs typeface="Roboto"/>
              <a:sym typeface="Roboto"/>
            </a:endParaRPr>
          </a:p>
        </p:txBody>
      </p:sp>
      <p:pic>
        <p:nvPicPr>
          <p:cNvPr id="97" name="Google Shape;97;p14"/>
          <p:cNvPicPr preferRelativeResize="0"/>
          <p:nvPr/>
        </p:nvPicPr>
        <p:blipFill rotWithShape="1">
          <a:blip r:embed="rId4">
            <a:alphaModFix/>
          </a:blip>
          <a:srcRect t="21505" b="39599"/>
          <a:stretch/>
        </p:blipFill>
        <p:spPr>
          <a:xfrm>
            <a:off x="0" y="9828399"/>
            <a:ext cx="7562102" cy="860925"/>
          </a:xfrm>
          <a:prstGeom prst="rect">
            <a:avLst/>
          </a:prstGeom>
          <a:noFill/>
          <a:ln>
            <a:noFill/>
          </a:ln>
        </p:spPr>
      </p:pic>
      <p:sp>
        <p:nvSpPr>
          <p:cNvPr id="98" name="Google Shape;98;p14"/>
          <p:cNvSpPr txBox="1">
            <a:spLocks noGrp="1"/>
          </p:cNvSpPr>
          <p:nvPr>
            <p:ph type="body" idx="1"/>
          </p:nvPr>
        </p:nvSpPr>
        <p:spPr>
          <a:xfrm>
            <a:off x="3901177" y="5617309"/>
            <a:ext cx="3272400" cy="2408686"/>
          </a:xfrm>
          <a:prstGeom prst="rect">
            <a:avLst/>
          </a:prstGeom>
        </p:spPr>
        <p:txBody>
          <a:bodyPr spcFirstLastPara="1" wrap="square" lIns="91425" tIns="91425" rIns="91425" bIns="91425" anchor="t" anchorCtr="0">
            <a:noAutofit/>
          </a:bodyPr>
          <a:lstStyle/>
          <a:p>
            <a:pPr marL="0" lvl="0" indent="0" algn="l" rtl="0">
              <a:lnSpc>
                <a:spcPct val="110000"/>
              </a:lnSpc>
              <a:spcBef>
                <a:spcPts val="1000"/>
              </a:spcBef>
              <a:spcAft>
                <a:spcPts val="0"/>
              </a:spcAft>
              <a:buClr>
                <a:schemeClr val="dk1"/>
              </a:buClr>
              <a:buSzPts val="1100"/>
              <a:buFont typeface="Arial"/>
              <a:buNone/>
            </a:pPr>
            <a:r>
              <a:rPr lang="en-AU" sz="1100" b="1" dirty="0">
                <a:latin typeface="Roboto"/>
                <a:ea typeface="Roboto"/>
                <a:cs typeface="Roboto"/>
                <a:sym typeface="Roboto"/>
              </a:rPr>
              <a:t>What does it look like?</a:t>
            </a:r>
          </a:p>
          <a:p>
            <a:pPr marL="0" lvl="0" indent="0" algn="l" rtl="0">
              <a:lnSpc>
                <a:spcPct val="110000"/>
              </a:lnSpc>
              <a:spcBef>
                <a:spcPts val="1000"/>
              </a:spcBef>
              <a:spcAft>
                <a:spcPts val="1000"/>
              </a:spcAft>
              <a:buClr>
                <a:schemeClr val="dk1"/>
              </a:buClr>
              <a:buSzPts val="1100"/>
              <a:buFont typeface="Arial"/>
              <a:buNone/>
            </a:pPr>
            <a:r>
              <a:rPr lang="en-AU" sz="1100" dirty="0">
                <a:latin typeface="Roboto"/>
                <a:ea typeface="Roboto"/>
                <a:cs typeface="Roboto"/>
                <a:sym typeface="Roboto"/>
              </a:rPr>
              <a:t>Water lettuce looks like an open head of lettuce floating on the water. Its roots hang in the water and do not attach to the bottom. Plants are up to 15 cm high and 30 cm wide.  Plants produce daughter plants that remain attached to the parent plant by white root-like stolons. These can be 60 cm long.</a:t>
            </a:r>
          </a:p>
        </p:txBody>
      </p:sp>
      <p:pic>
        <p:nvPicPr>
          <p:cNvPr id="4" name="Picture 3">
            <a:extLst>
              <a:ext uri="{FF2B5EF4-FFF2-40B4-BE49-F238E27FC236}">
                <a16:creationId xmlns:a16="http://schemas.microsoft.com/office/drawing/2014/main" id="{0828E403-32DC-4A3A-A99A-9CD405E36859}"/>
              </a:ext>
            </a:extLst>
          </p:cNvPr>
          <p:cNvPicPr>
            <a:picLocks noChangeAspect="1"/>
          </p:cNvPicPr>
          <p:nvPr/>
        </p:nvPicPr>
        <p:blipFill rotWithShape="1">
          <a:blip r:embed="rId5"/>
          <a:srcRect l="15680" r="22851" b="490"/>
          <a:stretch/>
        </p:blipFill>
        <p:spPr>
          <a:xfrm>
            <a:off x="0" y="1466469"/>
            <a:ext cx="4342337" cy="3947363"/>
          </a:xfrm>
          <a:prstGeom prst="rect">
            <a:avLst/>
          </a:prstGeom>
        </p:spPr>
      </p:pic>
      <p:pic>
        <p:nvPicPr>
          <p:cNvPr id="5" name="Picture 4">
            <a:extLst>
              <a:ext uri="{FF2B5EF4-FFF2-40B4-BE49-F238E27FC236}">
                <a16:creationId xmlns:a16="http://schemas.microsoft.com/office/drawing/2014/main" id="{626EBE8E-BBD1-46E9-BBFA-D52AF63D4CC8}"/>
              </a:ext>
            </a:extLst>
          </p:cNvPr>
          <p:cNvPicPr>
            <a:picLocks noChangeAspect="1"/>
          </p:cNvPicPr>
          <p:nvPr/>
        </p:nvPicPr>
        <p:blipFill>
          <a:blip r:embed="rId6"/>
          <a:stretch>
            <a:fillRect/>
          </a:stretch>
        </p:blipFill>
        <p:spPr>
          <a:xfrm>
            <a:off x="4438025" y="1469901"/>
            <a:ext cx="2630112" cy="3947363"/>
          </a:xfrm>
          <a:prstGeom prst="rect">
            <a:avLst/>
          </a:prstGeom>
        </p:spPr>
      </p:pic>
      <p:sp>
        <p:nvSpPr>
          <p:cNvPr id="31" name="Google Shape;67;p13">
            <a:extLst>
              <a:ext uri="{FF2B5EF4-FFF2-40B4-BE49-F238E27FC236}">
                <a16:creationId xmlns:a16="http://schemas.microsoft.com/office/drawing/2014/main" id="{79260B18-2A9D-4BC2-B594-C5FDC3346482}"/>
              </a:ext>
            </a:extLst>
          </p:cNvPr>
          <p:cNvSpPr/>
          <p:nvPr/>
        </p:nvSpPr>
        <p:spPr>
          <a:xfrm>
            <a:off x="3769113" y="8635355"/>
            <a:ext cx="940500" cy="23400"/>
          </a:xfrm>
          <a:prstGeom prst="rect">
            <a:avLst/>
          </a:prstGeom>
          <a:solidFill>
            <a:srgbClr val="F9FC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4;p13">
            <a:extLst>
              <a:ext uri="{FF2B5EF4-FFF2-40B4-BE49-F238E27FC236}">
                <a16:creationId xmlns:a16="http://schemas.microsoft.com/office/drawing/2014/main" id="{1778812F-B530-4E14-8E79-BA1C4D51D7D0}"/>
              </a:ext>
            </a:extLst>
          </p:cNvPr>
          <p:cNvSpPr txBox="1"/>
          <p:nvPr/>
        </p:nvSpPr>
        <p:spPr>
          <a:xfrm>
            <a:off x="3661626" y="7933781"/>
            <a:ext cx="1573888" cy="55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1100" b="1" dirty="0">
                <a:solidFill>
                  <a:srgbClr val="222222"/>
                </a:solidFill>
                <a:latin typeface="Roboto"/>
                <a:ea typeface="Roboto"/>
                <a:cs typeface="Roboto"/>
                <a:sym typeface="Roboto"/>
              </a:rPr>
              <a:t>Your local weeds officer</a:t>
            </a:r>
            <a:endParaRPr sz="1200" b="1" dirty="0">
              <a:solidFill>
                <a:srgbClr val="222222"/>
              </a:solidFill>
              <a:latin typeface="Roboto"/>
              <a:ea typeface="Roboto"/>
              <a:cs typeface="Roboto"/>
              <a:sym typeface="Roboto"/>
            </a:endParaRPr>
          </a:p>
        </p:txBody>
      </p:sp>
      <p:sp>
        <p:nvSpPr>
          <p:cNvPr id="33" name="Google Shape;62;p13">
            <a:extLst>
              <a:ext uri="{FF2B5EF4-FFF2-40B4-BE49-F238E27FC236}">
                <a16:creationId xmlns:a16="http://schemas.microsoft.com/office/drawing/2014/main" id="{002AFC02-D815-4F64-BF3E-A110C677DC42}"/>
              </a:ext>
            </a:extLst>
          </p:cNvPr>
          <p:cNvSpPr txBox="1">
            <a:spLocks/>
          </p:cNvSpPr>
          <p:nvPr/>
        </p:nvSpPr>
        <p:spPr>
          <a:xfrm>
            <a:off x="3672638" y="8342215"/>
            <a:ext cx="1188300" cy="29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100000"/>
              </a:lnSpc>
              <a:buFont typeface="Arial"/>
              <a:buNone/>
            </a:pPr>
            <a:r>
              <a:rPr lang="en" sz="1200" b="1" dirty="0">
                <a:solidFill>
                  <a:srgbClr val="F9FCFA"/>
                </a:solidFill>
                <a:latin typeface="Roboto"/>
                <a:ea typeface="Roboto"/>
                <a:cs typeface="Roboto"/>
                <a:sym typeface="Roboto"/>
              </a:rPr>
              <a:t>xxxxxxxx</a:t>
            </a:r>
          </a:p>
        </p:txBody>
      </p:sp>
      <p:pic>
        <p:nvPicPr>
          <p:cNvPr id="21" name="Picture 20">
            <a:extLst>
              <a:ext uri="{FF2B5EF4-FFF2-40B4-BE49-F238E27FC236}">
                <a16:creationId xmlns:a16="http://schemas.microsoft.com/office/drawing/2014/main" id="{DFA4CB10-42B8-4DDB-9008-71471B229241}"/>
              </a:ext>
            </a:extLst>
          </p:cNvPr>
          <p:cNvPicPr>
            <a:picLocks noChangeAspect="1"/>
          </p:cNvPicPr>
          <p:nvPr/>
        </p:nvPicPr>
        <p:blipFill>
          <a:blip r:embed="rId7"/>
          <a:stretch>
            <a:fillRect/>
          </a:stretch>
        </p:blipFill>
        <p:spPr>
          <a:xfrm>
            <a:off x="5210660" y="364847"/>
            <a:ext cx="2125044" cy="880649"/>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247</Words>
  <Application>Microsoft Office PowerPoint</Application>
  <PresentationFormat>Custom</PresentationFormat>
  <Paragraphs>29</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Roboto</vt:lpstr>
      <vt:lpstr>Simple Light</vt:lpstr>
      <vt:lpstr>Water lettuce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 spurge</dc:title>
  <dc:creator>gibneyw</dc:creator>
  <cp:lastModifiedBy>Maddie O'Connor</cp:lastModifiedBy>
  <cp:revision>11</cp:revision>
  <dcterms:modified xsi:type="dcterms:W3CDTF">2021-11-25T22:37:48Z</dcterms:modified>
</cp:coreProperties>
</file>