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3"/>
  </p:notesMasterIdLst>
  <p:handoutMasterIdLst>
    <p:handoutMasterId r:id="rId64"/>
  </p:handoutMasterIdLst>
  <p:sldIdLst>
    <p:sldId id="326" r:id="rId3"/>
    <p:sldId id="292" r:id="rId4"/>
    <p:sldId id="299" r:id="rId5"/>
    <p:sldId id="268" r:id="rId6"/>
    <p:sldId id="310" r:id="rId7"/>
    <p:sldId id="269" r:id="rId8"/>
    <p:sldId id="300" r:id="rId9"/>
    <p:sldId id="328" r:id="rId10"/>
    <p:sldId id="270" r:id="rId11"/>
    <p:sldId id="279" r:id="rId12"/>
    <p:sldId id="275" r:id="rId13"/>
    <p:sldId id="295" r:id="rId14"/>
    <p:sldId id="296" r:id="rId15"/>
    <p:sldId id="294" r:id="rId16"/>
    <p:sldId id="276" r:id="rId17"/>
    <p:sldId id="271" r:id="rId18"/>
    <p:sldId id="309" r:id="rId19"/>
    <p:sldId id="272" r:id="rId20"/>
    <p:sldId id="313" r:id="rId21"/>
    <p:sldId id="314" r:id="rId22"/>
    <p:sldId id="311" r:id="rId23"/>
    <p:sldId id="329" r:id="rId24"/>
    <p:sldId id="273" r:id="rId25"/>
    <p:sldId id="274" r:id="rId26"/>
    <p:sldId id="312" r:id="rId27"/>
    <p:sldId id="315" r:id="rId28"/>
    <p:sldId id="278" r:id="rId29"/>
    <p:sldId id="280" r:id="rId30"/>
    <p:sldId id="281" r:id="rId31"/>
    <p:sldId id="282" r:id="rId32"/>
    <p:sldId id="331" r:id="rId33"/>
    <p:sldId id="285" r:id="rId34"/>
    <p:sldId id="286" r:id="rId35"/>
    <p:sldId id="291" r:id="rId36"/>
    <p:sldId id="303" r:id="rId37"/>
    <p:sldId id="322" r:id="rId38"/>
    <p:sldId id="321" r:id="rId39"/>
    <p:sldId id="318" r:id="rId40"/>
    <p:sldId id="319" r:id="rId41"/>
    <p:sldId id="320" r:id="rId42"/>
    <p:sldId id="287" r:id="rId43"/>
    <p:sldId id="297" r:id="rId44"/>
    <p:sldId id="330" r:id="rId45"/>
    <p:sldId id="257" r:id="rId46"/>
    <p:sldId id="258" r:id="rId47"/>
    <p:sldId id="259" r:id="rId48"/>
    <p:sldId id="260" r:id="rId49"/>
    <p:sldId id="261" r:id="rId50"/>
    <p:sldId id="262" r:id="rId51"/>
    <p:sldId id="263" r:id="rId52"/>
    <p:sldId id="264" r:id="rId53"/>
    <p:sldId id="265" r:id="rId54"/>
    <p:sldId id="301" r:id="rId55"/>
    <p:sldId id="316" r:id="rId56"/>
    <p:sldId id="317" r:id="rId57"/>
    <p:sldId id="298" r:id="rId58"/>
    <p:sldId id="332" r:id="rId59"/>
    <p:sldId id="324" r:id="rId60"/>
    <p:sldId id="305" r:id="rId61"/>
    <p:sldId id="325" r:id="rId6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1" autoAdjust="0"/>
    <p:restoredTop sz="93792" autoAdjust="0"/>
  </p:normalViewPr>
  <p:slideViewPr>
    <p:cSldViewPr snapToGrid="0">
      <p:cViewPr varScale="1">
        <p:scale>
          <a:sx n="107" d="100"/>
          <a:sy n="107" d="100"/>
        </p:scale>
        <p:origin x="564" y="102"/>
      </p:cViewPr>
      <p:guideLst/>
    </p:cSldViewPr>
  </p:slideViewPr>
  <p:outlineViewPr>
    <p:cViewPr>
      <p:scale>
        <a:sx n="33" d="100"/>
        <a:sy n="33" d="100"/>
      </p:scale>
      <p:origin x="0" y="-12102"/>
    </p:cViewPr>
  </p:outlineViewPr>
  <p:notesTextViewPr>
    <p:cViewPr>
      <p:scale>
        <a:sx n="1" d="1"/>
        <a:sy n="1" d="1"/>
      </p:scale>
      <p:origin x="0" y="0"/>
    </p:cViewPr>
  </p:notesTextViewPr>
  <p:sorterViewPr>
    <p:cViewPr>
      <p:scale>
        <a:sx n="100" d="100"/>
        <a:sy n="100" d="100"/>
      </p:scale>
      <p:origin x="0" y="-55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0.xml.rels><?xml version="1.0" encoding="UTF-8" standalone="yes"?>
<Relationships xmlns="http://schemas.openxmlformats.org/package/2006/relationships"><Relationship Id="rId1" Type="http://schemas.openxmlformats.org/officeDocument/2006/relationships/hyperlink" Target="https://www.nsw.gov.au/grants-and-funding/clubgrants-category-3-fund" TargetMode="External"/></Relationships>
</file>

<file path=ppt/diagrams/_rels/data18.xml.rels><?xml version="1.0" encoding="UTF-8" standalone="yes"?>
<Relationships xmlns="http://schemas.openxmlformats.org/package/2006/relationships"><Relationship Id="rId1" Type="http://schemas.openxmlformats.org/officeDocument/2006/relationships/hyperlink" Target="http://www.fairfieldcity.nsw.gov.au/"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fairfieldcity.nsw.gov.au/files/assets/public/v/1/documents/community/grants/clubgrants-funded-projects-for-2023.pdf"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nsw.gov.au/grants-and-funding/clubgrants-category-3-fund" TargetMode="External"/></Relationships>
</file>

<file path=ppt/diagrams/_rels/drawing18.xml.rels><?xml version="1.0" encoding="UTF-8" standalone="yes"?>
<Relationships xmlns="http://schemas.openxmlformats.org/package/2006/relationships"><Relationship Id="rId1" Type="http://schemas.openxmlformats.org/officeDocument/2006/relationships/hyperlink" Target="http://www.fairfieldcity.nsw.gov.au/"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fairfieldcity.nsw.gov.au/files/assets/public/v/1/documents/community/grants/clubgrants-funded-projects-for-2023.pdf"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3CB93-77A4-4A48-AC8B-B630527E6E1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4E6F8911-6941-49CA-95DE-414B524801A1}">
      <dgm:prSet/>
      <dgm:spPr/>
      <dgm:t>
        <a:bodyPr/>
        <a:lstStyle/>
        <a:p>
          <a:pPr rtl="0"/>
          <a:r>
            <a:rPr lang="en-US"/>
            <a:t>ClubGRANTS is one of Australia’s largest grant programs, providing more than $100 million in cash each year to a variety of worthy causes across NSW</a:t>
          </a:r>
          <a:endParaRPr lang="en-AU"/>
        </a:p>
      </dgm:t>
    </dgm:pt>
    <dgm:pt modelId="{388AF16C-CEE9-4158-BA03-90EA3B6195DA}" type="parTrans" cxnId="{314D0A48-C0EF-4FBD-A754-F4F730024FA2}">
      <dgm:prSet/>
      <dgm:spPr/>
      <dgm:t>
        <a:bodyPr/>
        <a:lstStyle/>
        <a:p>
          <a:endParaRPr lang="en-US"/>
        </a:p>
      </dgm:t>
    </dgm:pt>
    <dgm:pt modelId="{70A53344-D379-4381-8843-BD0BAD319D7A}" type="sibTrans" cxnId="{314D0A48-C0EF-4FBD-A754-F4F730024FA2}">
      <dgm:prSet/>
      <dgm:spPr/>
      <dgm:t>
        <a:bodyPr/>
        <a:lstStyle/>
        <a:p>
          <a:endParaRPr lang="en-US"/>
        </a:p>
      </dgm:t>
    </dgm:pt>
    <dgm:pt modelId="{A8E9EDAB-8FF4-45A5-9500-7AA6D6EF7EED}">
      <dgm:prSet/>
      <dgm:spPr/>
      <dgm:t>
        <a:bodyPr/>
        <a:lstStyle/>
        <a:p>
          <a:pPr rtl="0"/>
          <a:r>
            <a:rPr lang="en-US"/>
            <a:t>ClubGRANTS is designed to ensure that larger registered clubs in NSW contribute to the provision of front-line services to their local communities</a:t>
          </a:r>
          <a:endParaRPr lang="en-AU"/>
        </a:p>
      </dgm:t>
    </dgm:pt>
    <dgm:pt modelId="{E6118AF6-83E3-4B20-8B11-FCD58C510209}" type="parTrans" cxnId="{4A31B266-CEF7-42CC-A98C-99204CBE7978}">
      <dgm:prSet/>
      <dgm:spPr/>
      <dgm:t>
        <a:bodyPr/>
        <a:lstStyle/>
        <a:p>
          <a:endParaRPr lang="en-US"/>
        </a:p>
      </dgm:t>
    </dgm:pt>
    <dgm:pt modelId="{0CC34C0F-AD69-4652-8EC8-73C78B80F6CC}" type="sibTrans" cxnId="{4A31B266-CEF7-42CC-A98C-99204CBE7978}">
      <dgm:prSet/>
      <dgm:spPr/>
      <dgm:t>
        <a:bodyPr/>
        <a:lstStyle/>
        <a:p>
          <a:endParaRPr lang="en-US"/>
        </a:p>
      </dgm:t>
    </dgm:pt>
    <dgm:pt modelId="{51F779F1-7665-42EF-9CEF-FF0ABA22C76A}">
      <dgm:prSet/>
      <dgm:spPr/>
      <dgm:t>
        <a:bodyPr/>
        <a:lstStyle/>
        <a:p>
          <a:pPr rtl="0"/>
          <a:r>
            <a:rPr lang="en-AU" dirty="0"/>
            <a:t>The </a:t>
          </a:r>
          <a:r>
            <a:rPr lang="en-AU" dirty="0" err="1"/>
            <a:t>ClubGRANTS</a:t>
          </a:r>
          <a:r>
            <a:rPr lang="en-AU" dirty="0"/>
            <a:t> program requires local clubs earning in excess of $1 million in gaming machine profit to invest 1.85% of their profits back into the community</a:t>
          </a:r>
        </a:p>
      </dgm:t>
    </dgm:pt>
    <dgm:pt modelId="{3F06199E-BDDC-43EA-A15A-5F18D5EB023E}" type="parTrans" cxnId="{80DCF976-C71C-4C4D-A8F2-5178CCFEB232}">
      <dgm:prSet/>
      <dgm:spPr/>
      <dgm:t>
        <a:bodyPr/>
        <a:lstStyle/>
        <a:p>
          <a:endParaRPr lang="en-US"/>
        </a:p>
      </dgm:t>
    </dgm:pt>
    <dgm:pt modelId="{3B348010-97AD-4F26-9DEC-0947D1B9CA61}" type="sibTrans" cxnId="{80DCF976-C71C-4C4D-A8F2-5178CCFEB232}">
      <dgm:prSet/>
      <dgm:spPr/>
      <dgm:t>
        <a:bodyPr/>
        <a:lstStyle/>
        <a:p>
          <a:endParaRPr lang="en-US"/>
        </a:p>
      </dgm:t>
    </dgm:pt>
    <dgm:pt modelId="{79634503-7B31-48E5-8C79-FFBC2AF537BD}">
      <dgm:prSet/>
      <dgm:spPr/>
      <dgm:t>
        <a:bodyPr/>
        <a:lstStyle/>
        <a:p>
          <a:pPr rtl="0"/>
          <a:r>
            <a:rPr lang="en-AU"/>
            <a:t>Local not-for-profit organisations have the opportunity to apply for funding</a:t>
          </a:r>
        </a:p>
      </dgm:t>
    </dgm:pt>
    <dgm:pt modelId="{65AE9404-816C-461C-BC1C-676289559AD8}" type="parTrans" cxnId="{953326BC-E43E-4308-9E77-7450A8E9021B}">
      <dgm:prSet/>
      <dgm:spPr/>
      <dgm:t>
        <a:bodyPr/>
        <a:lstStyle/>
        <a:p>
          <a:endParaRPr lang="en-US"/>
        </a:p>
      </dgm:t>
    </dgm:pt>
    <dgm:pt modelId="{35D10960-7024-4A51-A088-2CDF91F4DF32}" type="sibTrans" cxnId="{953326BC-E43E-4308-9E77-7450A8E9021B}">
      <dgm:prSet/>
      <dgm:spPr/>
      <dgm:t>
        <a:bodyPr/>
        <a:lstStyle/>
        <a:p>
          <a:endParaRPr lang="en-US"/>
        </a:p>
      </dgm:t>
    </dgm:pt>
    <dgm:pt modelId="{E0C2FAFF-33E4-4BC0-BECB-E76C36FFE0D1}">
      <dgm:prSet/>
      <dgm:spPr/>
      <dgm:t>
        <a:bodyPr/>
        <a:lstStyle/>
        <a:p>
          <a:pPr rtl="0"/>
          <a:r>
            <a:rPr lang="en-AU" dirty="0"/>
            <a:t>The program only funds Community Development projects that will benefit </a:t>
          </a:r>
          <a:r>
            <a:rPr lang="en-AU" b="1" dirty="0"/>
            <a:t>local Fairfield residents</a:t>
          </a:r>
          <a:endParaRPr lang="en-AU" dirty="0"/>
        </a:p>
      </dgm:t>
    </dgm:pt>
    <dgm:pt modelId="{93A83516-003B-473B-BD29-B27021251D05}" type="parTrans" cxnId="{6D86025D-194E-429F-BA9D-0CD4569636EA}">
      <dgm:prSet/>
      <dgm:spPr/>
      <dgm:t>
        <a:bodyPr/>
        <a:lstStyle/>
        <a:p>
          <a:endParaRPr lang="en-US"/>
        </a:p>
      </dgm:t>
    </dgm:pt>
    <dgm:pt modelId="{8041AB8D-2257-4D8F-A164-BEBD62D236D8}" type="sibTrans" cxnId="{6D86025D-194E-429F-BA9D-0CD4569636EA}">
      <dgm:prSet/>
      <dgm:spPr/>
      <dgm:t>
        <a:bodyPr/>
        <a:lstStyle/>
        <a:p>
          <a:endParaRPr lang="en-US"/>
        </a:p>
      </dgm:t>
    </dgm:pt>
    <dgm:pt modelId="{A37A21BF-4415-417B-B69D-BFF7EF32EBCC}" type="pres">
      <dgm:prSet presAssocID="{68C3CB93-77A4-4A48-AC8B-B630527E6E1C}" presName="linear" presStyleCnt="0">
        <dgm:presLayoutVars>
          <dgm:animLvl val="lvl"/>
          <dgm:resizeHandles val="exact"/>
        </dgm:presLayoutVars>
      </dgm:prSet>
      <dgm:spPr/>
    </dgm:pt>
    <dgm:pt modelId="{2CFA969E-84DE-45F3-BED1-1B583FEA8F59}" type="pres">
      <dgm:prSet presAssocID="{4E6F8911-6941-49CA-95DE-414B524801A1}" presName="parentText" presStyleLbl="node1" presStyleIdx="0" presStyleCnt="5">
        <dgm:presLayoutVars>
          <dgm:chMax val="0"/>
          <dgm:bulletEnabled val="1"/>
        </dgm:presLayoutVars>
      </dgm:prSet>
      <dgm:spPr/>
    </dgm:pt>
    <dgm:pt modelId="{CF90E867-4839-41A1-A9C7-10DC67DF0DE0}" type="pres">
      <dgm:prSet presAssocID="{70A53344-D379-4381-8843-BD0BAD319D7A}" presName="spacer" presStyleCnt="0"/>
      <dgm:spPr/>
    </dgm:pt>
    <dgm:pt modelId="{5319FE27-28EF-4D9D-8A1A-AD8F727C95A4}" type="pres">
      <dgm:prSet presAssocID="{A8E9EDAB-8FF4-45A5-9500-7AA6D6EF7EED}" presName="parentText" presStyleLbl="node1" presStyleIdx="1" presStyleCnt="5">
        <dgm:presLayoutVars>
          <dgm:chMax val="0"/>
          <dgm:bulletEnabled val="1"/>
        </dgm:presLayoutVars>
      </dgm:prSet>
      <dgm:spPr/>
    </dgm:pt>
    <dgm:pt modelId="{0465DDBB-5BC6-41DE-B0CF-CF1FEC7C630E}" type="pres">
      <dgm:prSet presAssocID="{0CC34C0F-AD69-4652-8EC8-73C78B80F6CC}" presName="spacer" presStyleCnt="0"/>
      <dgm:spPr/>
    </dgm:pt>
    <dgm:pt modelId="{6E016BE6-2EE5-4FFD-B348-38425E3F34A2}" type="pres">
      <dgm:prSet presAssocID="{51F779F1-7665-42EF-9CEF-FF0ABA22C76A}" presName="parentText" presStyleLbl="node1" presStyleIdx="2" presStyleCnt="5">
        <dgm:presLayoutVars>
          <dgm:chMax val="0"/>
          <dgm:bulletEnabled val="1"/>
        </dgm:presLayoutVars>
      </dgm:prSet>
      <dgm:spPr/>
    </dgm:pt>
    <dgm:pt modelId="{0C1F6E38-6FF7-4CA9-A1DD-71E3B01494F6}" type="pres">
      <dgm:prSet presAssocID="{3B348010-97AD-4F26-9DEC-0947D1B9CA61}" presName="spacer" presStyleCnt="0"/>
      <dgm:spPr/>
    </dgm:pt>
    <dgm:pt modelId="{DBA2B9B6-C3D4-4241-8115-25CD7B8F1A94}" type="pres">
      <dgm:prSet presAssocID="{79634503-7B31-48E5-8C79-FFBC2AF537BD}" presName="parentText" presStyleLbl="node1" presStyleIdx="3" presStyleCnt="5">
        <dgm:presLayoutVars>
          <dgm:chMax val="0"/>
          <dgm:bulletEnabled val="1"/>
        </dgm:presLayoutVars>
      </dgm:prSet>
      <dgm:spPr/>
    </dgm:pt>
    <dgm:pt modelId="{7C756CBF-BBE2-46DE-9418-31084852F4DE}" type="pres">
      <dgm:prSet presAssocID="{35D10960-7024-4A51-A088-2CDF91F4DF32}" presName="spacer" presStyleCnt="0"/>
      <dgm:spPr/>
    </dgm:pt>
    <dgm:pt modelId="{E1358261-C84E-436C-8B31-F475F541382C}" type="pres">
      <dgm:prSet presAssocID="{E0C2FAFF-33E4-4BC0-BECB-E76C36FFE0D1}" presName="parentText" presStyleLbl="node1" presStyleIdx="4" presStyleCnt="5">
        <dgm:presLayoutVars>
          <dgm:chMax val="0"/>
          <dgm:bulletEnabled val="1"/>
        </dgm:presLayoutVars>
      </dgm:prSet>
      <dgm:spPr/>
    </dgm:pt>
  </dgm:ptLst>
  <dgm:cxnLst>
    <dgm:cxn modelId="{6D86025D-194E-429F-BA9D-0CD4569636EA}" srcId="{68C3CB93-77A4-4A48-AC8B-B630527E6E1C}" destId="{E0C2FAFF-33E4-4BC0-BECB-E76C36FFE0D1}" srcOrd="4" destOrd="0" parTransId="{93A83516-003B-473B-BD29-B27021251D05}" sibTransId="{8041AB8D-2257-4D8F-A164-BEBD62D236D8}"/>
    <dgm:cxn modelId="{D8B80042-A776-4D84-A199-2C2DFAC94C32}" type="presOf" srcId="{51F779F1-7665-42EF-9CEF-FF0ABA22C76A}" destId="{6E016BE6-2EE5-4FFD-B348-38425E3F34A2}" srcOrd="0" destOrd="0" presId="urn:microsoft.com/office/officeart/2005/8/layout/vList2"/>
    <dgm:cxn modelId="{4A31B266-CEF7-42CC-A98C-99204CBE7978}" srcId="{68C3CB93-77A4-4A48-AC8B-B630527E6E1C}" destId="{A8E9EDAB-8FF4-45A5-9500-7AA6D6EF7EED}" srcOrd="1" destOrd="0" parTransId="{E6118AF6-83E3-4B20-8B11-FCD58C510209}" sibTransId="{0CC34C0F-AD69-4652-8EC8-73C78B80F6CC}"/>
    <dgm:cxn modelId="{314D0A48-C0EF-4FBD-A754-F4F730024FA2}" srcId="{68C3CB93-77A4-4A48-AC8B-B630527E6E1C}" destId="{4E6F8911-6941-49CA-95DE-414B524801A1}" srcOrd="0" destOrd="0" parTransId="{388AF16C-CEE9-4158-BA03-90EA3B6195DA}" sibTransId="{70A53344-D379-4381-8843-BD0BAD319D7A}"/>
    <dgm:cxn modelId="{BB9C6E6C-DD4F-4F5D-8F8B-EEC236BBBD75}" type="presOf" srcId="{4E6F8911-6941-49CA-95DE-414B524801A1}" destId="{2CFA969E-84DE-45F3-BED1-1B583FEA8F59}" srcOrd="0" destOrd="0" presId="urn:microsoft.com/office/officeart/2005/8/layout/vList2"/>
    <dgm:cxn modelId="{80DCF976-C71C-4C4D-A8F2-5178CCFEB232}" srcId="{68C3CB93-77A4-4A48-AC8B-B630527E6E1C}" destId="{51F779F1-7665-42EF-9CEF-FF0ABA22C76A}" srcOrd="2" destOrd="0" parTransId="{3F06199E-BDDC-43EA-A15A-5F18D5EB023E}" sibTransId="{3B348010-97AD-4F26-9DEC-0947D1B9CA61}"/>
    <dgm:cxn modelId="{35B7A27E-470D-46CB-942E-3A8F55F589A7}" type="presOf" srcId="{E0C2FAFF-33E4-4BC0-BECB-E76C36FFE0D1}" destId="{E1358261-C84E-436C-8B31-F475F541382C}" srcOrd="0" destOrd="0" presId="urn:microsoft.com/office/officeart/2005/8/layout/vList2"/>
    <dgm:cxn modelId="{7F394EA1-8E30-4267-9869-6964DD9F04B8}" type="presOf" srcId="{A8E9EDAB-8FF4-45A5-9500-7AA6D6EF7EED}" destId="{5319FE27-28EF-4D9D-8A1A-AD8F727C95A4}" srcOrd="0" destOrd="0" presId="urn:microsoft.com/office/officeart/2005/8/layout/vList2"/>
    <dgm:cxn modelId="{F0C43FBA-A4B5-40B0-B52F-19918EFA794F}" type="presOf" srcId="{68C3CB93-77A4-4A48-AC8B-B630527E6E1C}" destId="{A37A21BF-4415-417B-B69D-BFF7EF32EBCC}" srcOrd="0" destOrd="0" presId="urn:microsoft.com/office/officeart/2005/8/layout/vList2"/>
    <dgm:cxn modelId="{953326BC-E43E-4308-9E77-7450A8E9021B}" srcId="{68C3CB93-77A4-4A48-AC8B-B630527E6E1C}" destId="{79634503-7B31-48E5-8C79-FFBC2AF537BD}" srcOrd="3" destOrd="0" parTransId="{65AE9404-816C-461C-BC1C-676289559AD8}" sibTransId="{35D10960-7024-4A51-A088-2CDF91F4DF32}"/>
    <dgm:cxn modelId="{9538B4C5-DCCF-4170-8539-640F5EA21C85}" type="presOf" srcId="{79634503-7B31-48E5-8C79-FFBC2AF537BD}" destId="{DBA2B9B6-C3D4-4241-8115-25CD7B8F1A94}" srcOrd="0" destOrd="0" presId="urn:microsoft.com/office/officeart/2005/8/layout/vList2"/>
    <dgm:cxn modelId="{49F86088-667C-4C88-978F-D96FDB1E6013}" type="presParOf" srcId="{A37A21BF-4415-417B-B69D-BFF7EF32EBCC}" destId="{2CFA969E-84DE-45F3-BED1-1B583FEA8F59}" srcOrd="0" destOrd="0" presId="urn:microsoft.com/office/officeart/2005/8/layout/vList2"/>
    <dgm:cxn modelId="{E96E09CC-5158-4CB2-8B7F-58083E94C349}" type="presParOf" srcId="{A37A21BF-4415-417B-B69D-BFF7EF32EBCC}" destId="{CF90E867-4839-41A1-A9C7-10DC67DF0DE0}" srcOrd="1" destOrd="0" presId="urn:microsoft.com/office/officeart/2005/8/layout/vList2"/>
    <dgm:cxn modelId="{86B426AB-BEB5-4E63-A02A-6ED7B0541C4E}" type="presParOf" srcId="{A37A21BF-4415-417B-B69D-BFF7EF32EBCC}" destId="{5319FE27-28EF-4D9D-8A1A-AD8F727C95A4}" srcOrd="2" destOrd="0" presId="urn:microsoft.com/office/officeart/2005/8/layout/vList2"/>
    <dgm:cxn modelId="{338ED4D5-0BDB-401C-BB4F-23429CF9D1A3}" type="presParOf" srcId="{A37A21BF-4415-417B-B69D-BFF7EF32EBCC}" destId="{0465DDBB-5BC6-41DE-B0CF-CF1FEC7C630E}" srcOrd="3" destOrd="0" presId="urn:microsoft.com/office/officeart/2005/8/layout/vList2"/>
    <dgm:cxn modelId="{83ACCA0F-4D08-4565-AEBE-ACA6F3E5D368}" type="presParOf" srcId="{A37A21BF-4415-417B-B69D-BFF7EF32EBCC}" destId="{6E016BE6-2EE5-4FFD-B348-38425E3F34A2}" srcOrd="4" destOrd="0" presId="urn:microsoft.com/office/officeart/2005/8/layout/vList2"/>
    <dgm:cxn modelId="{94CC90C7-CF58-4CBD-9645-873F9EE38D87}" type="presParOf" srcId="{A37A21BF-4415-417B-B69D-BFF7EF32EBCC}" destId="{0C1F6E38-6FF7-4CA9-A1DD-71E3B01494F6}" srcOrd="5" destOrd="0" presId="urn:microsoft.com/office/officeart/2005/8/layout/vList2"/>
    <dgm:cxn modelId="{0E4A471A-5845-468B-B7A5-2F3879A37154}" type="presParOf" srcId="{A37A21BF-4415-417B-B69D-BFF7EF32EBCC}" destId="{DBA2B9B6-C3D4-4241-8115-25CD7B8F1A94}" srcOrd="6" destOrd="0" presId="urn:microsoft.com/office/officeart/2005/8/layout/vList2"/>
    <dgm:cxn modelId="{95DCAD4D-710E-453A-911C-421AFF20EA20}" type="presParOf" srcId="{A37A21BF-4415-417B-B69D-BFF7EF32EBCC}" destId="{7C756CBF-BBE2-46DE-9418-31084852F4DE}" srcOrd="7" destOrd="0" presId="urn:microsoft.com/office/officeart/2005/8/layout/vList2"/>
    <dgm:cxn modelId="{2E5925DD-60D2-43E6-BD86-EC393DD71853}" type="presParOf" srcId="{A37A21BF-4415-417B-B69D-BFF7EF32EBCC}" destId="{E1358261-C84E-436C-8B31-F475F541382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62AF23-D99E-4C59-8EFE-D5EC052179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0C9487-5319-4D0A-9771-B375C262D62E}">
      <dgm:prSet custT="1"/>
      <dgm:spPr/>
      <dgm:t>
        <a:bodyPr/>
        <a:lstStyle/>
        <a:p>
          <a:pPr rtl="0"/>
          <a:r>
            <a:rPr lang="en-US" sz="2800" b="1" u="sng" dirty="0">
              <a:hlinkClick xmlns:r="http://schemas.openxmlformats.org/officeDocument/2006/relationships" r:id="rId1"/>
            </a:rPr>
            <a:t>Category 3</a:t>
          </a:r>
          <a:endParaRPr lang="en-AU" sz="2800" dirty="0"/>
        </a:p>
      </dgm:t>
    </dgm:pt>
    <dgm:pt modelId="{56BF3828-5869-44FB-9047-8DEA6EBC5B6F}" type="parTrans" cxnId="{57F2314F-2757-48C6-86A1-B970EFED58C0}">
      <dgm:prSet/>
      <dgm:spPr/>
      <dgm:t>
        <a:bodyPr/>
        <a:lstStyle/>
        <a:p>
          <a:endParaRPr lang="en-US"/>
        </a:p>
      </dgm:t>
    </dgm:pt>
    <dgm:pt modelId="{6E36298F-5062-4204-9DFF-764DFEA8702C}" type="sibTrans" cxnId="{57F2314F-2757-48C6-86A1-B970EFED58C0}">
      <dgm:prSet/>
      <dgm:spPr/>
      <dgm:t>
        <a:bodyPr/>
        <a:lstStyle/>
        <a:p>
          <a:endParaRPr lang="en-US"/>
        </a:p>
      </dgm:t>
    </dgm:pt>
    <dgm:pt modelId="{ABAC6492-4FC7-41D7-9859-BCAEA75034E0}">
      <dgm:prSet custT="1"/>
      <dgm:spPr/>
      <dgm:t>
        <a:bodyPr/>
        <a:lstStyle/>
        <a:p>
          <a:pPr rtl="0"/>
          <a:r>
            <a:rPr lang="en-AU" sz="2400" dirty="0"/>
            <a:t>A state-wide funding pool that supports the construction of large-scale community infrastructure projects or services with sport, health or community infrastructure</a:t>
          </a:r>
        </a:p>
      </dgm:t>
    </dgm:pt>
    <dgm:pt modelId="{BFE32895-DE5D-4EC8-811F-F7F6A67A91E2}" type="parTrans" cxnId="{8AA46F4A-2481-4716-8F42-EDDE6EF20D59}">
      <dgm:prSet/>
      <dgm:spPr/>
      <dgm:t>
        <a:bodyPr/>
        <a:lstStyle/>
        <a:p>
          <a:endParaRPr lang="en-US"/>
        </a:p>
      </dgm:t>
    </dgm:pt>
    <dgm:pt modelId="{B9CEC791-C17E-415D-9DB4-ACF689A64738}" type="sibTrans" cxnId="{8AA46F4A-2481-4716-8F42-EDDE6EF20D59}">
      <dgm:prSet/>
      <dgm:spPr/>
      <dgm:t>
        <a:bodyPr/>
        <a:lstStyle/>
        <a:p>
          <a:endParaRPr lang="en-US"/>
        </a:p>
      </dgm:t>
    </dgm:pt>
    <dgm:pt modelId="{EE706C7D-5D5E-4050-8730-8D3642630257}">
      <dgm:prSet custT="1"/>
      <dgm:spPr/>
      <dgm:t>
        <a:bodyPr/>
        <a:lstStyle/>
        <a:p>
          <a:pPr rtl="0"/>
          <a:r>
            <a:rPr lang="en-US" sz="2400" dirty="0"/>
            <a:t>Category 3 projects and services funded by </a:t>
          </a:r>
          <a:r>
            <a:rPr lang="en-US" sz="2400" dirty="0" err="1"/>
            <a:t>ClubGRANTS</a:t>
          </a:r>
          <a:r>
            <a:rPr lang="en-US" sz="2400" dirty="0"/>
            <a:t> cannot be funded under Category 1 or Category 2</a:t>
          </a:r>
          <a:endParaRPr lang="en-AU" sz="2400" dirty="0"/>
        </a:p>
      </dgm:t>
    </dgm:pt>
    <dgm:pt modelId="{E6F0CDD4-1DC6-4792-84AE-BAFAE1974EB8}" type="parTrans" cxnId="{AF9DEC71-92CD-4927-AD52-6BBD5C94DC68}">
      <dgm:prSet/>
      <dgm:spPr/>
      <dgm:t>
        <a:bodyPr/>
        <a:lstStyle/>
        <a:p>
          <a:endParaRPr lang="en-US"/>
        </a:p>
      </dgm:t>
    </dgm:pt>
    <dgm:pt modelId="{B3FF2B70-1E1A-4D5B-8F6F-8424E4CDF858}" type="sibTrans" cxnId="{AF9DEC71-92CD-4927-AD52-6BBD5C94DC68}">
      <dgm:prSet/>
      <dgm:spPr/>
      <dgm:t>
        <a:bodyPr/>
        <a:lstStyle/>
        <a:p>
          <a:endParaRPr lang="en-US"/>
        </a:p>
      </dgm:t>
    </dgm:pt>
    <dgm:pt modelId="{8FFD057D-2A9C-49D7-9103-A96EC3756F4F}">
      <dgm:prSet custT="1"/>
      <dgm:spPr/>
      <dgm:t>
        <a:bodyPr/>
        <a:lstStyle/>
        <a:p>
          <a:pPr rtl="0"/>
          <a:r>
            <a:rPr lang="en-US" sz="2400" dirty="0"/>
            <a:t>Liquor and Gaming NSW is responsible for operational management of the Fund, contract management of funded projects, acquittals and reporting</a:t>
          </a:r>
          <a:endParaRPr lang="en-AU" sz="2400" dirty="0"/>
        </a:p>
      </dgm:t>
    </dgm:pt>
    <dgm:pt modelId="{DC0AB2FD-D163-44AA-A64E-9FF7F71E01FD}" type="parTrans" cxnId="{E7D605D1-B8E5-49B6-A03B-5E2D9E74E255}">
      <dgm:prSet/>
      <dgm:spPr/>
      <dgm:t>
        <a:bodyPr/>
        <a:lstStyle/>
        <a:p>
          <a:endParaRPr lang="en-US"/>
        </a:p>
      </dgm:t>
    </dgm:pt>
    <dgm:pt modelId="{CFB24D0C-264E-4848-926F-9850676886F4}" type="sibTrans" cxnId="{E7D605D1-B8E5-49B6-A03B-5E2D9E74E255}">
      <dgm:prSet/>
      <dgm:spPr/>
      <dgm:t>
        <a:bodyPr/>
        <a:lstStyle/>
        <a:p>
          <a:endParaRPr lang="en-US"/>
        </a:p>
      </dgm:t>
    </dgm:pt>
    <dgm:pt modelId="{3E2BCFBA-F88F-48E7-9616-3CCA6DE66C76}" type="pres">
      <dgm:prSet presAssocID="{CA62AF23-D99E-4C59-8EFE-D5EC052179AE}" presName="linear" presStyleCnt="0">
        <dgm:presLayoutVars>
          <dgm:animLvl val="lvl"/>
          <dgm:resizeHandles val="exact"/>
        </dgm:presLayoutVars>
      </dgm:prSet>
      <dgm:spPr/>
    </dgm:pt>
    <dgm:pt modelId="{B44CD0E2-23ED-4D64-AA12-D10329E55A17}" type="pres">
      <dgm:prSet presAssocID="{930C9487-5319-4D0A-9771-B375C262D62E}" presName="parentText" presStyleLbl="node1" presStyleIdx="0" presStyleCnt="1" custScaleY="69743" custLinFactNeighborX="0" custLinFactNeighborY="-12957">
        <dgm:presLayoutVars>
          <dgm:chMax val="0"/>
          <dgm:bulletEnabled val="1"/>
        </dgm:presLayoutVars>
      </dgm:prSet>
      <dgm:spPr/>
    </dgm:pt>
    <dgm:pt modelId="{97C48955-D9F8-46C3-B6FF-25A0FFE158FE}" type="pres">
      <dgm:prSet presAssocID="{930C9487-5319-4D0A-9771-B375C262D62E}" presName="childText" presStyleLbl="revTx" presStyleIdx="0" presStyleCnt="1" custLinFactNeighborX="-430" custLinFactNeighborY="-23152">
        <dgm:presLayoutVars>
          <dgm:bulletEnabled val="1"/>
        </dgm:presLayoutVars>
      </dgm:prSet>
      <dgm:spPr/>
    </dgm:pt>
  </dgm:ptLst>
  <dgm:cxnLst>
    <dgm:cxn modelId="{A5023A0D-9951-4DB3-AEBB-313B6F516DAD}" type="presOf" srcId="{CA62AF23-D99E-4C59-8EFE-D5EC052179AE}" destId="{3E2BCFBA-F88F-48E7-9616-3CCA6DE66C76}" srcOrd="0" destOrd="0" presId="urn:microsoft.com/office/officeart/2005/8/layout/vList2"/>
    <dgm:cxn modelId="{A91F3A4A-063B-430C-9AC8-00B72B06738D}" type="presOf" srcId="{930C9487-5319-4D0A-9771-B375C262D62E}" destId="{B44CD0E2-23ED-4D64-AA12-D10329E55A17}" srcOrd="0" destOrd="0" presId="urn:microsoft.com/office/officeart/2005/8/layout/vList2"/>
    <dgm:cxn modelId="{8AA46F4A-2481-4716-8F42-EDDE6EF20D59}" srcId="{930C9487-5319-4D0A-9771-B375C262D62E}" destId="{ABAC6492-4FC7-41D7-9859-BCAEA75034E0}" srcOrd="0" destOrd="0" parTransId="{BFE32895-DE5D-4EC8-811F-F7F6A67A91E2}" sibTransId="{B9CEC791-C17E-415D-9DB4-ACF689A64738}"/>
    <dgm:cxn modelId="{57F2314F-2757-48C6-86A1-B970EFED58C0}" srcId="{CA62AF23-D99E-4C59-8EFE-D5EC052179AE}" destId="{930C9487-5319-4D0A-9771-B375C262D62E}" srcOrd="0" destOrd="0" parTransId="{56BF3828-5869-44FB-9047-8DEA6EBC5B6F}" sibTransId="{6E36298F-5062-4204-9DFF-764DFEA8702C}"/>
    <dgm:cxn modelId="{90607471-02E2-4A25-B3AA-AEAEBA0EDBD7}" type="presOf" srcId="{EE706C7D-5D5E-4050-8730-8D3642630257}" destId="{97C48955-D9F8-46C3-B6FF-25A0FFE158FE}" srcOrd="0" destOrd="1" presId="urn:microsoft.com/office/officeart/2005/8/layout/vList2"/>
    <dgm:cxn modelId="{AF9DEC71-92CD-4927-AD52-6BBD5C94DC68}" srcId="{930C9487-5319-4D0A-9771-B375C262D62E}" destId="{EE706C7D-5D5E-4050-8730-8D3642630257}" srcOrd="1" destOrd="0" parTransId="{E6F0CDD4-1DC6-4792-84AE-BAFAE1974EB8}" sibTransId="{B3FF2B70-1E1A-4D5B-8F6F-8424E4CDF858}"/>
    <dgm:cxn modelId="{3FE5827E-0AD9-4B67-A680-50EA907E7602}" type="presOf" srcId="{ABAC6492-4FC7-41D7-9859-BCAEA75034E0}" destId="{97C48955-D9F8-46C3-B6FF-25A0FFE158FE}" srcOrd="0" destOrd="0" presId="urn:microsoft.com/office/officeart/2005/8/layout/vList2"/>
    <dgm:cxn modelId="{0FE8B7B4-14D3-479C-8556-9801D155AB8E}" type="presOf" srcId="{8FFD057D-2A9C-49D7-9103-A96EC3756F4F}" destId="{97C48955-D9F8-46C3-B6FF-25A0FFE158FE}" srcOrd="0" destOrd="2" presId="urn:microsoft.com/office/officeart/2005/8/layout/vList2"/>
    <dgm:cxn modelId="{E7D605D1-B8E5-49B6-A03B-5E2D9E74E255}" srcId="{930C9487-5319-4D0A-9771-B375C262D62E}" destId="{8FFD057D-2A9C-49D7-9103-A96EC3756F4F}" srcOrd="2" destOrd="0" parTransId="{DC0AB2FD-D163-44AA-A64E-9FF7F71E01FD}" sibTransId="{CFB24D0C-264E-4848-926F-9850676886F4}"/>
    <dgm:cxn modelId="{6E26E773-CB4F-4872-834C-48BC4015397D}" type="presParOf" srcId="{3E2BCFBA-F88F-48E7-9616-3CCA6DE66C76}" destId="{B44CD0E2-23ED-4D64-AA12-D10329E55A17}" srcOrd="0" destOrd="0" presId="urn:microsoft.com/office/officeart/2005/8/layout/vList2"/>
    <dgm:cxn modelId="{240908F1-54A0-4243-91CC-84C180A39481}" type="presParOf" srcId="{3E2BCFBA-F88F-48E7-9616-3CCA6DE66C76}" destId="{97C48955-D9F8-46C3-B6FF-25A0FFE158F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D77902-469E-4247-975F-756D73AB88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3BB3D3-D8DA-40A0-A737-D223EB076477}">
      <dgm:prSet custT="1"/>
      <dgm:spPr/>
      <dgm:t>
        <a:bodyPr/>
        <a:lstStyle/>
        <a:p>
          <a:pPr rtl="0"/>
          <a:endParaRPr lang="en-AU" sz="2000" dirty="0"/>
        </a:p>
      </dgm:t>
    </dgm:pt>
    <dgm:pt modelId="{D4A4A757-7B5B-4B34-BE02-153D51F6B559}" type="parTrans" cxnId="{855D7212-45FD-431D-9A6C-5865A4137F38}">
      <dgm:prSet/>
      <dgm:spPr/>
      <dgm:t>
        <a:bodyPr/>
        <a:lstStyle/>
        <a:p>
          <a:endParaRPr lang="en-US"/>
        </a:p>
      </dgm:t>
    </dgm:pt>
    <dgm:pt modelId="{1C79279D-8607-4201-B7D2-F97A405BD407}" type="sibTrans" cxnId="{855D7212-45FD-431D-9A6C-5865A4137F38}">
      <dgm:prSet/>
      <dgm:spPr/>
      <dgm:t>
        <a:bodyPr/>
        <a:lstStyle/>
        <a:p>
          <a:endParaRPr lang="en-US"/>
        </a:p>
      </dgm:t>
    </dgm:pt>
    <dgm:pt modelId="{24C4760A-8FA3-4830-9F06-21E3E4125FC6}" type="pres">
      <dgm:prSet presAssocID="{C6D77902-469E-4247-975F-756D73AB889B}" presName="linear" presStyleCnt="0">
        <dgm:presLayoutVars>
          <dgm:animLvl val="lvl"/>
          <dgm:resizeHandles val="exact"/>
        </dgm:presLayoutVars>
      </dgm:prSet>
      <dgm:spPr/>
    </dgm:pt>
    <dgm:pt modelId="{66BA5A8D-E91E-429E-B812-6FCA8400E8AB}" type="pres">
      <dgm:prSet presAssocID="{FA3BB3D3-D8DA-40A0-A737-D223EB076477}" presName="parentText" presStyleLbl="node1" presStyleIdx="0" presStyleCnt="1" custScaleY="100014" custLinFactNeighborY="75272">
        <dgm:presLayoutVars>
          <dgm:chMax val="0"/>
          <dgm:bulletEnabled val="1"/>
        </dgm:presLayoutVars>
      </dgm:prSet>
      <dgm:spPr/>
    </dgm:pt>
  </dgm:ptLst>
  <dgm:cxnLst>
    <dgm:cxn modelId="{855D7212-45FD-431D-9A6C-5865A4137F38}" srcId="{C6D77902-469E-4247-975F-756D73AB889B}" destId="{FA3BB3D3-D8DA-40A0-A737-D223EB076477}" srcOrd="0" destOrd="0" parTransId="{D4A4A757-7B5B-4B34-BE02-153D51F6B559}" sibTransId="{1C79279D-8607-4201-B7D2-F97A405BD407}"/>
    <dgm:cxn modelId="{4E11A0C4-4F4C-417F-9F80-FBCBC466C68E}" type="presOf" srcId="{C6D77902-469E-4247-975F-756D73AB889B}" destId="{24C4760A-8FA3-4830-9F06-21E3E4125FC6}" srcOrd="0" destOrd="0" presId="urn:microsoft.com/office/officeart/2005/8/layout/vList2"/>
    <dgm:cxn modelId="{7BF8B0F3-3792-4894-A723-D0F86A0F9A32}" type="presOf" srcId="{FA3BB3D3-D8DA-40A0-A737-D223EB076477}" destId="{66BA5A8D-E91E-429E-B812-6FCA8400E8AB}" srcOrd="0" destOrd="0" presId="urn:microsoft.com/office/officeart/2005/8/layout/vList2"/>
    <dgm:cxn modelId="{DB1665FC-3A1C-45AC-A250-21E483AF1D0F}" type="presParOf" srcId="{24C4760A-8FA3-4830-9F06-21E3E4125FC6}" destId="{66BA5A8D-E91E-429E-B812-6FCA8400E8AB}"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AFB3C9-C859-4DBD-A3D9-CE8602123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D99412-F90C-4F53-9F90-B0E16F85AC97}">
      <dgm:prSet custT="1"/>
      <dgm:spPr/>
      <dgm:t>
        <a:bodyPr/>
        <a:lstStyle/>
        <a:p>
          <a:pPr rtl="0"/>
          <a:r>
            <a:rPr lang="en-AU" sz="2800" dirty="0"/>
            <a:t>The committee will fund:</a:t>
          </a:r>
        </a:p>
      </dgm:t>
    </dgm:pt>
    <dgm:pt modelId="{F521B9BA-CE9A-4E89-AC15-CA777FC384F5}" type="parTrans" cxnId="{72B0A495-1A94-4E57-895D-5888479E3B5A}">
      <dgm:prSet/>
      <dgm:spPr/>
      <dgm:t>
        <a:bodyPr/>
        <a:lstStyle/>
        <a:p>
          <a:endParaRPr lang="en-US"/>
        </a:p>
      </dgm:t>
    </dgm:pt>
    <dgm:pt modelId="{EBC3B7E5-747F-4D85-A9FE-FF1CF9BBFE1C}" type="sibTrans" cxnId="{72B0A495-1A94-4E57-895D-5888479E3B5A}">
      <dgm:prSet/>
      <dgm:spPr/>
      <dgm:t>
        <a:bodyPr/>
        <a:lstStyle/>
        <a:p>
          <a:endParaRPr lang="en-US"/>
        </a:p>
      </dgm:t>
    </dgm:pt>
    <dgm:pt modelId="{D03BF426-35CE-4F44-87E2-C76B9AB63D89}">
      <dgm:prSet custT="1"/>
      <dgm:spPr/>
      <dgm:t>
        <a:bodyPr/>
        <a:lstStyle/>
        <a:p>
          <a:pPr rtl="0"/>
          <a:r>
            <a:rPr lang="en-AU" sz="2400" dirty="0"/>
            <a:t>Projects that include costs for salaries and wages (up to 80% of the total project cost). In previous years salaries and wages were not funded</a:t>
          </a:r>
        </a:p>
      </dgm:t>
    </dgm:pt>
    <dgm:pt modelId="{76E97A2C-3ADD-4399-A4F7-DD950248A8E9}" type="parTrans" cxnId="{2C031907-C9CB-4361-81FC-93DEF6E7982C}">
      <dgm:prSet/>
      <dgm:spPr/>
      <dgm:t>
        <a:bodyPr/>
        <a:lstStyle/>
        <a:p>
          <a:endParaRPr lang="en-US"/>
        </a:p>
      </dgm:t>
    </dgm:pt>
    <dgm:pt modelId="{C363852B-8E6B-4743-920D-35842E4CF6D9}" type="sibTrans" cxnId="{2C031907-C9CB-4361-81FC-93DEF6E7982C}">
      <dgm:prSet/>
      <dgm:spPr/>
      <dgm:t>
        <a:bodyPr/>
        <a:lstStyle/>
        <a:p>
          <a:endParaRPr lang="en-US"/>
        </a:p>
      </dgm:t>
    </dgm:pt>
    <dgm:pt modelId="{02AE20BF-75A7-4328-9324-43F79983B453}">
      <dgm:prSet custT="1"/>
      <dgm:spPr/>
      <dgm:t>
        <a:bodyPr/>
        <a:lstStyle/>
        <a:p>
          <a:pPr rtl="0"/>
          <a:r>
            <a:rPr lang="en-AU" sz="2400" dirty="0"/>
            <a:t>Projects that include costs for administration (up to 10% of the total project cost)</a:t>
          </a:r>
        </a:p>
      </dgm:t>
    </dgm:pt>
    <dgm:pt modelId="{42C96336-7E20-4A52-84AB-854F8977BF5A}" type="parTrans" cxnId="{B5B32123-83A4-489F-A2A0-75CBE2DEB1CA}">
      <dgm:prSet/>
      <dgm:spPr/>
      <dgm:t>
        <a:bodyPr/>
        <a:lstStyle/>
        <a:p>
          <a:endParaRPr lang="en-US"/>
        </a:p>
      </dgm:t>
    </dgm:pt>
    <dgm:pt modelId="{D3AFBA18-D6B0-4E7C-87D2-077C462EBC84}" type="sibTrans" cxnId="{B5B32123-83A4-489F-A2A0-75CBE2DEB1CA}">
      <dgm:prSet/>
      <dgm:spPr/>
      <dgm:t>
        <a:bodyPr/>
        <a:lstStyle/>
        <a:p>
          <a:endParaRPr lang="en-US"/>
        </a:p>
      </dgm:t>
    </dgm:pt>
    <dgm:pt modelId="{353E9327-F64C-4174-9F21-B12058CC8566}" type="pres">
      <dgm:prSet presAssocID="{5CAFB3C9-C859-4DBD-A3D9-CE860212382F}" presName="linear" presStyleCnt="0">
        <dgm:presLayoutVars>
          <dgm:animLvl val="lvl"/>
          <dgm:resizeHandles val="exact"/>
        </dgm:presLayoutVars>
      </dgm:prSet>
      <dgm:spPr/>
    </dgm:pt>
    <dgm:pt modelId="{3B9A23D0-54E8-46A6-8353-0FAE7C04B8D1}" type="pres">
      <dgm:prSet presAssocID="{F0D99412-F90C-4F53-9F90-B0E16F85AC97}" presName="parentText" presStyleLbl="node1" presStyleIdx="0" presStyleCnt="1" custScaleY="61174" custLinFactNeighborY="-11394">
        <dgm:presLayoutVars>
          <dgm:chMax val="0"/>
          <dgm:bulletEnabled val="1"/>
        </dgm:presLayoutVars>
      </dgm:prSet>
      <dgm:spPr/>
    </dgm:pt>
    <dgm:pt modelId="{C87C7AFC-D0F1-42BE-A0C2-56CBF88F51DA}" type="pres">
      <dgm:prSet presAssocID="{F0D99412-F90C-4F53-9F90-B0E16F85AC97}" presName="childText" presStyleLbl="revTx" presStyleIdx="0" presStyleCnt="1">
        <dgm:presLayoutVars>
          <dgm:bulletEnabled val="1"/>
        </dgm:presLayoutVars>
      </dgm:prSet>
      <dgm:spPr/>
    </dgm:pt>
  </dgm:ptLst>
  <dgm:cxnLst>
    <dgm:cxn modelId="{2C031907-C9CB-4361-81FC-93DEF6E7982C}" srcId="{F0D99412-F90C-4F53-9F90-B0E16F85AC97}" destId="{D03BF426-35CE-4F44-87E2-C76B9AB63D89}" srcOrd="0" destOrd="0" parTransId="{76E97A2C-3ADD-4399-A4F7-DD950248A8E9}" sibTransId="{C363852B-8E6B-4743-920D-35842E4CF6D9}"/>
    <dgm:cxn modelId="{A5B0CD1D-976B-4C91-9FC7-51AB9D43D2B1}" type="presOf" srcId="{D03BF426-35CE-4F44-87E2-C76B9AB63D89}" destId="{C87C7AFC-D0F1-42BE-A0C2-56CBF88F51DA}" srcOrd="0" destOrd="0" presId="urn:microsoft.com/office/officeart/2005/8/layout/vList2"/>
    <dgm:cxn modelId="{9F8D161F-5285-4A45-9C97-8446D5968636}" type="presOf" srcId="{F0D99412-F90C-4F53-9F90-B0E16F85AC97}" destId="{3B9A23D0-54E8-46A6-8353-0FAE7C04B8D1}" srcOrd="0" destOrd="0" presId="urn:microsoft.com/office/officeart/2005/8/layout/vList2"/>
    <dgm:cxn modelId="{B5B32123-83A4-489F-A2A0-75CBE2DEB1CA}" srcId="{F0D99412-F90C-4F53-9F90-B0E16F85AC97}" destId="{02AE20BF-75A7-4328-9324-43F79983B453}" srcOrd="1" destOrd="0" parTransId="{42C96336-7E20-4A52-84AB-854F8977BF5A}" sibTransId="{D3AFBA18-D6B0-4E7C-87D2-077C462EBC84}"/>
    <dgm:cxn modelId="{72B0A495-1A94-4E57-895D-5888479E3B5A}" srcId="{5CAFB3C9-C859-4DBD-A3D9-CE860212382F}" destId="{F0D99412-F90C-4F53-9F90-B0E16F85AC97}" srcOrd="0" destOrd="0" parTransId="{F521B9BA-CE9A-4E89-AC15-CA777FC384F5}" sibTransId="{EBC3B7E5-747F-4D85-A9FE-FF1CF9BBFE1C}"/>
    <dgm:cxn modelId="{A37A93B5-49FE-4D75-938D-910273CAB069}" type="presOf" srcId="{5CAFB3C9-C859-4DBD-A3D9-CE860212382F}" destId="{353E9327-F64C-4174-9F21-B12058CC8566}" srcOrd="0" destOrd="0" presId="urn:microsoft.com/office/officeart/2005/8/layout/vList2"/>
    <dgm:cxn modelId="{C20707DF-6600-4CA9-8A8C-0D6A468302FC}" type="presOf" srcId="{02AE20BF-75A7-4328-9324-43F79983B453}" destId="{C87C7AFC-D0F1-42BE-A0C2-56CBF88F51DA}" srcOrd="0" destOrd="1" presId="urn:microsoft.com/office/officeart/2005/8/layout/vList2"/>
    <dgm:cxn modelId="{C77291E3-CEA4-498B-B5AE-E62003C1CD02}" type="presParOf" srcId="{353E9327-F64C-4174-9F21-B12058CC8566}" destId="{3B9A23D0-54E8-46A6-8353-0FAE7C04B8D1}" srcOrd="0" destOrd="0" presId="urn:microsoft.com/office/officeart/2005/8/layout/vList2"/>
    <dgm:cxn modelId="{D784FA60-B9DC-4605-B0FC-61908526E617}" type="presParOf" srcId="{353E9327-F64C-4174-9F21-B12058CC8566}" destId="{C87C7AFC-D0F1-42BE-A0C2-56CBF88F51DA}"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0D8716-4F6C-4209-A6E4-37F92ABBE4D2}" type="doc">
      <dgm:prSet loTypeId="urn:microsoft.com/office/officeart/2005/8/layout/pyramid2" loCatId="pyramid" qsTypeId="urn:microsoft.com/office/officeart/2005/8/quickstyle/simple1" qsCatId="simple" csTypeId="urn:microsoft.com/office/officeart/2005/8/colors/accent1_3" csCatId="accent1" phldr="1"/>
      <dgm:spPr/>
      <dgm:t>
        <a:bodyPr/>
        <a:lstStyle/>
        <a:p>
          <a:endParaRPr lang="en-US"/>
        </a:p>
      </dgm:t>
    </dgm:pt>
    <dgm:pt modelId="{8C57B36B-C804-4B61-A56A-D48EE949C2D4}">
      <dgm:prSet custT="1"/>
      <dgm:spPr/>
      <dgm:t>
        <a:bodyPr/>
        <a:lstStyle/>
        <a:p>
          <a:pPr rtl="0"/>
          <a:r>
            <a:rPr lang="en-AU" sz="1200" b="1" dirty="0"/>
            <a:t>Access and Inclusion </a:t>
          </a:r>
        </a:p>
      </dgm:t>
    </dgm:pt>
    <dgm:pt modelId="{0C01DF7E-2283-4BDF-A928-9F0DC804293F}" type="parTrans" cxnId="{37B4CE95-C4B2-49E4-AC78-96B50DA65591}">
      <dgm:prSet/>
      <dgm:spPr/>
      <dgm:t>
        <a:bodyPr/>
        <a:lstStyle/>
        <a:p>
          <a:endParaRPr lang="en-US"/>
        </a:p>
      </dgm:t>
    </dgm:pt>
    <dgm:pt modelId="{4D57DF90-579A-4740-AF0E-23CC8D48D389}" type="sibTrans" cxnId="{37B4CE95-C4B2-49E4-AC78-96B50DA65591}">
      <dgm:prSet/>
      <dgm:spPr/>
      <dgm:t>
        <a:bodyPr/>
        <a:lstStyle/>
        <a:p>
          <a:endParaRPr lang="en-US"/>
        </a:p>
      </dgm:t>
    </dgm:pt>
    <dgm:pt modelId="{53B6670C-8C54-4308-A984-1EF22F05227A}">
      <dgm:prSet custT="1"/>
      <dgm:spPr/>
      <dgm:t>
        <a:bodyPr/>
        <a:lstStyle/>
        <a:p>
          <a:pPr rtl="0"/>
          <a:r>
            <a:rPr lang="en-AU" sz="1200" b="1"/>
            <a:t>Alcohol and Other Drugs </a:t>
          </a:r>
        </a:p>
      </dgm:t>
    </dgm:pt>
    <dgm:pt modelId="{EFF805D2-EA1C-42B1-97DD-6D67488ABD1C}" type="parTrans" cxnId="{98C9D31C-DC39-4DEC-AF2C-87F548144E8F}">
      <dgm:prSet/>
      <dgm:spPr/>
      <dgm:t>
        <a:bodyPr/>
        <a:lstStyle/>
        <a:p>
          <a:endParaRPr lang="en-US"/>
        </a:p>
      </dgm:t>
    </dgm:pt>
    <dgm:pt modelId="{47813BCF-134D-443D-B90B-C8BC9F472A4B}" type="sibTrans" cxnId="{98C9D31C-DC39-4DEC-AF2C-87F548144E8F}">
      <dgm:prSet/>
      <dgm:spPr/>
      <dgm:t>
        <a:bodyPr/>
        <a:lstStyle/>
        <a:p>
          <a:endParaRPr lang="en-US"/>
        </a:p>
      </dgm:t>
    </dgm:pt>
    <dgm:pt modelId="{DAA8B04C-2304-4718-9A4B-42D6CE49C9AF}">
      <dgm:prSet custT="1"/>
      <dgm:spPr/>
      <dgm:t>
        <a:bodyPr/>
        <a:lstStyle/>
        <a:p>
          <a:pPr rtl="0"/>
          <a:r>
            <a:rPr lang="en-AU" sz="1200" b="1" dirty="0"/>
            <a:t>Community Safety and Crime Prevention</a:t>
          </a:r>
        </a:p>
      </dgm:t>
    </dgm:pt>
    <dgm:pt modelId="{216275E7-6489-415B-B1DD-89BC18B44371}" type="parTrans" cxnId="{084FEF57-0FA5-4944-AF03-280DE6B9FB9D}">
      <dgm:prSet/>
      <dgm:spPr/>
      <dgm:t>
        <a:bodyPr/>
        <a:lstStyle/>
        <a:p>
          <a:endParaRPr lang="en-US"/>
        </a:p>
      </dgm:t>
    </dgm:pt>
    <dgm:pt modelId="{20D30FB9-4C02-43CA-8664-B29D057C71FC}" type="sibTrans" cxnId="{084FEF57-0FA5-4944-AF03-280DE6B9FB9D}">
      <dgm:prSet/>
      <dgm:spPr/>
      <dgm:t>
        <a:bodyPr/>
        <a:lstStyle/>
        <a:p>
          <a:endParaRPr lang="en-US"/>
        </a:p>
      </dgm:t>
    </dgm:pt>
    <dgm:pt modelId="{3B780362-581E-4F8F-9A52-EEF49751518B}">
      <dgm:prSet custT="1"/>
      <dgm:spPr/>
      <dgm:t>
        <a:bodyPr/>
        <a:lstStyle/>
        <a:p>
          <a:pPr rtl="0"/>
          <a:r>
            <a:rPr lang="en-AU" sz="1200" b="1" dirty="0"/>
            <a:t>Community Wellbeing </a:t>
          </a:r>
        </a:p>
      </dgm:t>
    </dgm:pt>
    <dgm:pt modelId="{12716366-A490-4FFA-9506-77A675F48591}" type="parTrans" cxnId="{F0BBD872-6A4D-4CAD-A14F-51DC3EC6A861}">
      <dgm:prSet/>
      <dgm:spPr/>
      <dgm:t>
        <a:bodyPr/>
        <a:lstStyle/>
        <a:p>
          <a:endParaRPr lang="en-US"/>
        </a:p>
      </dgm:t>
    </dgm:pt>
    <dgm:pt modelId="{1F624A16-7B62-454D-8CDF-5267026A0939}" type="sibTrans" cxnId="{F0BBD872-6A4D-4CAD-A14F-51DC3EC6A861}">
      <dgm:prSet/>
      <dgm:spPr/>
      <dgm:t>
        <a:bodyPr/>
        <a:lstStyle/>
        <a:p>
          <a:endParaRPr lang="en-US"/>
        </a:p>
      </dgm:t>
    </dgm:pt>
    <dgm:pt modelId="{3EFE6874-D1B8-4E1A-8187-54D82DABC81B}">
      <dgm:prSet custT="1"/>
      <dgm:spPr/>
      <dgm:t>
        <a:bodyPr/>
        <a:lstStyle/>
        <a:p>
          <a:pPr rtl="0"/>
          <a:r>
            <a:rPr lang="en-AU" sz="1200" b="1" dirty="0"/>
            <a:t>Cultural Diversity </a:t>
          </a:r>
        </a:p>
      </dgm:t>
    </dgm:pt>
    <dgm:pt modelId="{9E11BA53-878C-4C4F-AA7F-FF825AFEE72E}" type="parTrans" cxnId="{377D486C-CCC7-4684-A7E9-8871846DBFDF}">
      <dgm:prSet/>
      <dgm:spPr/>
      <dgm:t>
        <a:bodyPr/>
        <a:lstStyle/>
        <a:p>
          <a:endParaRPr lang="en-US"/>
        </a:p>
      </dgm:t>
    </dgm:pt>
    <dgm:pt modelId="{47BB18F8-0DA1-470A-9639-281B7E13C661}" type="sibTrans" cxnId="{377D486C-CCC7-4684-A7E9-8871846DBFDF}">
      <dgm:prSet/>
      <dgm:spPr/>
      <dgm:t>
        <a:bodyPr/>
        <a:lstStyle/>
        <a:p>
          <a:endParaRPr lang="en-US"/>
        </a:p>
      </dgm:t>
    </dgm:pt>
    <dgm:pt modelId="{3FE41C71-33DF-4270-B4FD-70C96A6A6207}">
      <dgm:prSet custT="1"/>
      <dgm:spPr/>
      <dgm:t>
        <a:bodyPr/>
        <a:lstStyle/>
        <a:p>
          <a:pPr rtl="0"/>
          <a:r>
            <a:rPr lang="en-AU" sz="1200" b="1" dirty="0"/>
            <a:t>Domestic and Family Violence (DFV) </a:t>
          </a:r>
        </a:p>
      </dgm:t>
    </dgm:pt>
    <dgm:pt modelId="{B1422682-26F7-420D-A147-DAAAAE16BE95}" type="parTrans" cxnId="{A96BF4DF-4ED4-425A-99C6-659570F3AD3B}">
      <dgm:prSet/>
      <dgm:spPr/>
      <dgm:t>
        <a:bodyPr/>
        <a:lstStyle/>
        <a:p>
          <a:endParaRPr lang="en-US"/>
        </a:p>
      </dgm:t>
    </dgm:pt>
    <dgm:pt modelId="{9435D643-6EFA-48D9-8791-3ED213D7F8B1}" type="sibTrans" cxnId="{A96BF4DF-4ED4-425A-99C6-659570F3AD3B}">
      <dgm:prSet/>
      <dgm:spPr/>
      <dgm:t>
        <a:bodyPr/>
        <a:lstStyle/>
        <a:p>
          <a:endParaRPr lang="en-US"/>
        </a:p>
      </dgm:t>
    </dgm:pt>
    <dgm:pt modelId="{4F71EF4D-EF68-434E-84A2-884F3A440752}">
      <dgm:prSet custT="1"/>
      <dgm:spPr/>
      <dgm:t>
        <a:bodyPr/>
        <a:lstStyle/>
        <a:p>
          <a:pPr rtl="0"/>
          <a:r>
            <a:rPr lang="en-AU" sz="1200" b="1" dirty="0"/>
            <a:t>Education and Employment</a:t>
          </a:r>
        </a:p>
      </dgm:t>
    </dgm:pt>
    <dgm:pt modelId="{B6C74F33-1B2D-4173-9C3C-C80BD84DD191}" type="parTrans" cxnId="{8401E47D-B496-4C57-88DF-4E94427F5DD6}">
      <dgm:prSet/>
      <dgm:spPr/>
      <dgm:t>
        <a:bodyPr/>
        <a:lstStyle/>
        <a:p>
          <a:endParaRPr lang="en-US"/>
        </a:p>
      </dgm:t>
    </dgm:pt>
    <dgm:pt modelId="{9B88C100-949D-41F0-8C79-FCF051AE6238}" type="sibTrans" cxnId="{8401E47D-B496-4C57-88DF-4E94427F5DD6}">
      <dgm:prSet/>
      <dgm:spPr/>
      <dgm:t>
        <a:bodyPr/>
        <a:lstStyle/>
        <a:p>
          <a:endParaRPr lang="en-US"/>
        </a:p>
      </dgm:t>
    </dgm:pt>
    <dgm:pt modelId="{8173D320-2BF5-49FB-AE0D-CFD7BF27A652}">
      <dgm:prSet custT="1"/>
      <dgm:spPr/>
      <dgm:t>
        <a:bodyPr/>
        <a:lstStyle/>
        <a:p>
          <a:pPr rtl="0"/>
          <a:r>
            <a:rPr lang="en-AU" sz="1200" b="1" dirty="0"/>
            <a:t>Housing and Homelessness </a:t>
          </a:r>
        </a:p>
      </dgm:t>
    </dgm:pt>
    <dgm:pt modelId="{3683CA80-BBCC-46F8-AACA-B251CB118875}" type="parTrans" cxnId="{98ABDAD4-9A75-4350-AC4D-F244598E6412}">
      <dgm:prSet/>
      <dgm:spPr/>
      <dgm:t>
        <a:bodyPr/>
        <a:lstStyle/>
        <a:p>
          <a:endParaRPr lang="en-US"/>
        </a:p>
      </dgm:t>
    </dgm:pt>
    <dgm:pt modelId="{BCADD0FF-D1A4-41A3-98EC-5977835EF725}" type="sibTrans" cxnId="{98ABDAD4-9A75-4350-AC4D-F244598E6412}">
      <dgm:prSet/>
      <dgm:spPr/>
      <dgm:t>
        <a:bodyPr/>
        <a:lstStyle/>
        <a:p>
          <a:endParaRPr lang="en-US"/>
        </a:p>
      </dgm:t>
    </dgm:pt>
    <dgm:pt modelId="{C2C8C36C-75C8-46A6-ABFE-3A6821935ABA}">
      <dgm:prSet custT="1"/>
      <dgm:spPr/>
      <dgm:t>
        <a:bodyPr/>
        <a:lstStyle/>
        <a:p>
          <a:pPr rtl="0"/>
          <a:r>
            <a:rPr lang="en-AU" sz="1200" b="1" dirty="0"/>
            <a:t>Financial stress and social isolation </a:t>
          </a:r>
        </a:p>
      </dgm:t>
    </dgm:pt>
    <dgm:pt modelId="{134A555D-109E-4E5B-A454-2687BAA748AD}" type="parTrans" cxnId="{97ABBAC5-4B6A-48B6-9B4B-41AE39EF42D8}">
      <dgm:prSet/>
      <dgm:spPr/>
      <dgm:t>
        <a:bodyPr/>
        <a:lstStyle/>
        <a:p>
          <a:endParaRPr lang="en-US"/>
        </a:p>
      </dgm:t>
    </dgm:pt>
    <dgm:pt modelId="{2C072762-9CAC-4155-A27F-CA9A9159777E}" type="sibTrans" cxnId="{97ABBAC5-4B6A-48B6-9B4B-41AE39EF42D8}">
      <dgm:prSet/>
      <dgm:spPr/>
      <dgm:t>
        <a:bodyPr/>
        <a:lstStyle/>
        <a:p>
          <a:endParaRPr lang="en-US"/>
        </a:p>
      </dgm:t>
    </dgm:pt>
    <dgm:pt modelId="{FF3E2897-DF0A-41C0-82F8-A25319F5285A}">
      <dgm:prSet custT="1"/>
      <dgm:spPr/>
      <dgm:t>
        <a:bodyPr/>
        <a:lstStyle/>
        <a:p>
          <a:pPr rtl="0"/>
          <a:r>
            <a:rPr lang="en-AU" sz="1200" b="1" dirty="0"/>
            <a:t>Gambling </a:t>
          </a:r>
        </a:p>
      </dgm:t>
    </dgm:pt>
    <dgm:pt modelId="{DDBDDAB7-A4EC-4FE3-BD42-6A8C25F1DB35}" type="parTrans" cxnId="{03F9751A-AE9B-4DA9-8939-F1A2BAB15F0F}">
      <dgm:prSet/>
      <dgm:spPr/>
      <dgm:t>
        <a:bodyPr/>
        <a:lstStyle/>
        <a:p>
          <a:endParaRPr lang="en-US"/>
        </a:p>
      </dgm:t>
    </dgm:pt>
    <dgm:pt modelId="{5B4A1E8A-0DB6-48C4-9AB9-4D37EA6A2E92}" type="sibTrans" cxnId="{03F9751A-AE9B-4DA9-8939-F1A2BAB15F0F}">
      <dgm:prSet/>
      <dgm:spPr/>
      <dgm:t>
        <a:bodyPr/>
        <a:lstStyle/>
        <a:p>
          <a:endParaRPr lang="en-US"/>
        </a:p>
      </dgm:t>
    </dgm:pt>
    <dgm:pt modelId="{BBB64DE7-FFE3-480A-815D-416ABD3A3B23}">
      <dgm:prSet custT="1"/>
      <dgm:spPr/>
      <dgm:t>
        <a:bodyPr/>
        <a:lstStyle/>
        <a:p>
          <a:pPr rtl="0"/>
          <a:r>
            <a:rPr lang="en-AU" sz="1200" b="1" dirty="0"/>
            <a:t>Health</a:t>
          </a:r>
          <a:r>
            <a:rPr lang="en-AU" sz="1000" dirty="0"/>
            <a:t> </a:t>
          </a:r>
        </a:p>
      </dgm:t>
    </dgm:pt>
    <dgm:pt modelId="{79CDCB3E-44A8-4F7F-8089-52D7F9C34742}" type="parTrans" cxnId="{9E6881E3-2A0F-4F0C-A14E-3B937F17BF52}">
      <dgm:prSet/>
      <dgm:spPr/>
      <dgm:t>
        <a:bodyPr/>
        <a:lstStyle/>
        <a:p>
          <a:endParaRPr lang="en-US"/>
        </a:p>
      </dgm:t>
    </dgm:pt>
    <dgm:pt modelId="{F94A4198-9617-4B3C-A7F7-91C8B82FD903}" type="sibTrans" cxnId="{9E6881E3-2A0F-4F0C-A14E-3B937F17BF52}">
      <dgm:prSet/>
      <dgm:spPr/>
      <dgm:t>
        <a:bodyPr/>
        <a:lstStyle/>
        <a:p>
          <a:endParaRPr lang="en-US"/>
        </a:p>
      </dgm:t>
    </dgm:pt>
    <dgm:pt modelId="{76D8CC45-ED00-46D0-8169-1BBAF6088AE7}">
      <dgm:prSet custT="1"/>
      <dgm:spPr/>
      <dgm:t>
        <a:bodyPr/>
        <a:lstStyle/>
        <a:p>
          <a:pPr rtl="0"/>
          <a:r>
            <a:rPr lang="en-AU" sz="1200" b="1" dirty="0"/>
            <a:t>Mental Health </a:t>
          </a:r>
        </a:p>
      </dgm:t>
    </dgm:pt>
    <dgm:pt modelId="{E34D12C4-D21A-49F3-A775-38A943D36211}" type="parTrans" cxnId="{604FEFB9-7EB4-4FE0-B1C1-CC1D841F39E5}">
      <dgm:prSet/>
      <dgm:spPr/>
      <dgm:t>
        <a:bodyPr/>
        <a:lstStyle/>
        <a:p>
          <a:endParaRPr lang="en-US"/>
        </a:p>
      </dgm:t>
    </dgm:pt>
    <dgm:pt modelId="{663E719A-AEA0-4C2B-9FF1-5C176EAA8077}" type="sibTrans" cxnId="{604FEFB9-7EB4-4FE0-B1C1-CC1D841F39E5}">
      <dgm:prSet/>
      <dgm:spPr/>
      <dgm:t>
        <a:bodyPr/>
        <a:lstStyle/>
        <a:p>
          <a:endParaRPr lang="en-US"/>
        </a:p>
      </dgm:t>
    </dgm:pt>
    <dgm:pt modelId="{7D6F0B6C-0982-4D93-88CD-C48825124B91}">
      <dgm:prSet custT="1"/>
      <dgm:spPr/>
      <dgm:t>
        <a:bodyPr/>
        <a:lstStyle/>
        <a:p>
          <a:pPr marL="0" lvl="0" indent="0" algn="ctr" defTabSz="533400" rtl="0">
            <a:lnSpc>
              <a:spcPct val="90000"/>
            </a:lnSpc>
            <a:spcBef>
              <a:spcPct val="0"/>
            </a:spcBef>
            <a:spcAft>
              <a:spcPct val="35000"/>
            </a:spcAft>
            <a:buNone/>
          </a:pPr>
          <a:r>
            <a:rPr lang="en-AU" sz="1200" b="1" kern="1200" dirty="0">
              <a:solidFill>
                <a:prstClr val="black">
                  <a:hueOff val="0"/>
                  <a:satOff val="0"/>
                  <a:lumOff val="0"/>
                  <a:alphaOff val="0"/>
                </a:prstClr>
              </a:solidFill>
              <a:latin typeface="Calibri" panose="020F0502020204030204"/>
              <a:ea typeface="+mn-ea"/>
              <a:cs typeface="+mn-cs"/>
            </a:rPr>
            <a:t>Aged</a:t>
          </a:r>
        </a:p>
      </dgm:t>
    </dgm:pt>
    <dgm:pt modelId="{F2232374-F8B6-4CCA-AA11-D8379064E766}" type="parTrans" cxnId="{394E5B75-D5D9-4BCA-AB2E-B50DB01A5A95}">
      <dgm:prSet/>
      <dgm:spPr/>
      <dgm:t>
        <a:bodyPr/>
        <a:lstStyle/>
        <a:p>
          <a:endParaRPr lang="en-AU"/>
        </a:p>
      </dgm:t>
    </dgm:pt>
    <dgm:pt modelId="{A95FE28E-1489-487D-BBF5-137F3D7AEEFB}" type="sibTrans" cxnId="{394E5B75-D5D9-4BCA-AB2E-B50DB01A5A95}">
      <dgm:prSet/>
      <dgm:spPr/>
      <dgm:t>
        <a:bodyPr/>
        <a:lstStyle/>
        <a:p>
          <a:endParaRPr lang="en-AU"/>
        </a:p>
      </dgm:t>
    </dgm:pt>
    <dgm:pt modelId="{4E92370F-A4D2-4C20-87D4-48A3F0E765C0}">
      <dgm:prSet custT="1"/>
      <dgm:spPr/>
      <dgm:t>
        <a:bodyPr/>
        <a:lstStyle/>
        <a:p>
          <a:pPr rtl="0"/>
          <a:r>
            <a:rPr lang="en-AU" sz="1200" b="1" dirty="0"/>
            <a:t>Disability</a:t>
          </a:r>
        </a:p>
      </dgm:t>
    </dgm:pt>
    <dgm:pt modelId="{AD14EFA1-939C-491C-9E3E-29511B6E2B74}" type="parTrans" cxnId="{58EAB1E2-6DC3-4667-BE14-8F7B2FBA71B5}">
      <dgm:prSet/>
      <dgm:spPr/>
      <dgm:t>
        <a:bodyPr/>
        <a:lstStyle/>
        <a:p>
          <a:endParaRPr lang="en-AU"/>
        </a:p>
      </dgm:t>
    </dgm:pt>
    <dgm:pt modelId="{42C17AA3-2902-41E2-88EA-7C5E1857401E}" type="sibTrans" cxnId="{58EAB1E2-6DC3-4667-BE14-8F7B2FBA71B5}">
      <dgm:prSet/>
      <dgm:spPr/>
      <dgm:t>
        <a:bodyPr/>
        <a:lstStyle/>
        <a:p>
          <a:endParaRPr lang="en-AU"/>
        </a:p>
      </dgm:t>
    </dgm:pt>
    <dgm:pt modelId="{5D8E39DC-D6D3-4576-94BA-CCA23D8A32FE}">
      <dgm:prSet custT="1"/>
      <dgm:spPr/>
      <dgm:t>
        <a:bodyPr/>
        <a:lstStyle/>
        <a:p>
          <a:pPr rtl="0"/>
          <a:r>
            <a:rPr lang="en-AU" sz="1200" b="1" dirty="0"/>
            <a:t>Youth</a:t>
          </a:r>
        </a:p>
      </dgm:t>
    </dgm:pt>
    <dgm:pt modelId="{832B3B18-B15E-4752-BFD7-0AEC969CC798}" type="parTrans" cxnId="{9A792C6D-20F5-4047-9FC2-74C1C2B62A28}">
      <dgm:prSet/>
      <dgm:spPr/>
      <dgm:t>
        <a:bodyPr/>
        <a:lstStyle/>
        <a:p>
          <a:endParaRPr lang="en-AU"/>
        </a:p>
      </dgm:t>
    </dgm:pt>
    <dgm:pt modelId="{A86A075F-D57B-41EB-A06D-BF83896C4A1F}" type="sibTrans" cxnId="{9A792C6D-20F5-4047-9FC2-74C1C2B62A28}">
      <dgm:prSet/>
      <dgm:spPr/>
      <dgm:t>
        <a:bodyPr/>
        <a:lstStyle/>
        <a:p>
          <a:endParaRPr lang="en-AU"/>
        </a:p>
      </dgm:t>
    </dgm:pt>
    <dgm:pt modelId="{6721611F-C891-4767-9CC2-B9735FC6539E}" type="pres">
      <dgm:prSet presAssocID="{300D8716-4F6C-4209-A6E4-37F92ABBE4D2}" presName="compositeShape" presStyleCnt="0">
        <dgm:presLayoutVars>
          <dgm:dir/>
          <dgm:resizeHandles/>
        </dgm:presLayoutVars>
      </dgm:prSet>
      <dgm:spPr/>
    </dgm:pt>
    <dgm:pt modelId="{0694D240-E97F-4864-AA17-E00CA318A232}" type="pres">
      <dgm:prSet presAssocID="{300D8716-4F6C-4209-A6E4-37F92ABBE4D2}" presName="pyramid" presStyleLbl="node1" presStyleIdx="0" presStyleCnt="1"/>
      <dgm:spPr>
        <a:solidFill>
          <a:schemeClr val="accent6">
            <a:lumMod val="60000"/>
            <a:lumOff val="40000"/>
          </a:schemeClr>
        </a:solidFill>
      </dgm:spPr>
    </dgm:pt>
    <dgm:pt modelId="{9F010387-B7D0-41C7-9C52-E7123CC69E14}" type="pres">
      <dgm:prSet presAssocID="{300D8716-4F6C-4209-A6E4-37F92ABBE4D2}" presName="theList" presStyleCnt="0"/>
      <dgm:spPr/>
    </dgm:pt>
    <dgm:pt modelId="{E437879A-428F-4816-9FA8-580C1FCF2702}" type="pres">
      <dgm:prSet presAssocID="{8C57B36B-C804-4B61-A56A-D48EE949C2D4}" presName="aNode" presStyleLbl="fgAcc1" presStyleIdx="0" presStyleCnt="15">
        <dgm:presLayoutVars>
          <dgm:bulletEnabled val="1"/>
        </dgm:presLayoutVars>
      </dgm:prSet>
      <dgm:spPr/>
    </dgm:pt>
    <dgm:pt modelId="{7C4C26CE-EA0E-4372-803B-260C8EF4896E}" type="pres">
      <dgm:prSet presAssocID="{8C57B36B-C804-4B61-A56A-D48EE949C2D4}" presName="aSpace" presStyleCnt="0"/>
      <dgm:spPr/>
    </dgm:pt>
    <dgm:pt modelId="{FAF53509-EEAD-4B97-9307-12E51534906A}" type="pres">
      <dgm:prSet presAssocID="{53B6670C-8C54-4308-A984-1EF22F05227A}" presName="aNode" presStyleLbl="fgAcc1" presStyleIdx="1" presStyleCnt="15">
        <dgm:presLayoutVars>
          <dgm:bulletEnabled val="1"/>
        </dgm:presLayoutVars>
      </dgm:prSet>
      <dgm:spPr/>
    </dgm:pt>
    <dgm:pt modelId="{2F2F5D15-8BEE-4BB4-B1DB-B44AE1CE3343}" type="pres">
      <dgm:prSet presAssocID="{53B6670C-8C54-4308-A984-1EF22F05227A}" presName="aSpace" presStyleCnt="0"/>
      <dgm:spPr/>
    </dgm:pt>
    <dgm:pt modelId="{94443589-4321-48A7-B9A2-B2F67473EDA4}" type="pres">
      <dgm:prSet presAssocID="{DAA8B04C-2304-4718-9A4B-42D6CE49C9AF}" presName="aNode" presStyleLbl="fgAcc1" presStyleIdx="2" presStyleCnt="15">
        <dgm:presLayoutVars>
          <dgm:bulletEnabled val="1"/>
        </dgm:presLayoutVars>
      </dgm:prSet>
      <dgm:spPr/>
    </dgm:pt>
    <dgm:pt modelId="{4B3580EA-3FAD-48FC-8799-6485BCF91412}" type="pres">
      <dgm:prSet presAssocID="{DAA8B04C-2304-4718-9A4B-42D6CE49C9AF}" presName="aSpace" presStyleCnt="0"/>
      <dgm:spPr/>
    </dgm:pt>
    <dgm:pt modelId="{D4F9E347-EF8B-414C-9484-B0261ADC47CC}" type="pres">
      <dgm:prSet presAssocID="{3B780362-581E-4F8F-9A52-EEF49751518B}" presName="aNode" presStyleLbl="fgAcc1" presStyleIdx="3" presStyleCnt="15">
        <dgm:presLayoutVars>
          <dgm:bulletEnabled val="1"/>
        </dgm:presLayoutVars>
      </dgm:prSet>
      <dgm:spPr/>
    </dgm:pt>
    <dgm:pt modelId="{D6BC5BAA-6849-49B1-A0FC-478A974F1086}" type="pres">
      <dgm:prSet presAssocID="{3B780362-581E-4F8F-9A52-EEF49751518B}" presName="aSpace" presStyleCnt="0"/>
      <dgm:spPr/>
    </dgm:pt>
    <dgm:pt modelId="{2F1D5A0D-FEAF-48EB-B856-E277C9F08FF3}" type="pres">
      <dgm:prSet presAssocID="{3EFE6874-D1B8-4E1A-8187-54D82DABC81B}" presName="aNode" presStyleLbl="fgAcc1" presStyleIdx="4" presStyleCnt="15">
        <dgm:presLayoutVars>
          <dgm:bulletEnabled val="1"/>
        </dgm:presLayoutVars>
      </dgm:prSet>
      <dgm:spPr/>
    </dgm:pt>
    <dgm:pt modelId="{71DF1E20-ADD8-4037-9CEC-9613A977CA8C}" type="pres">
      <dgm:prSet presAssocID="{3EFE6874-D1B8-4E1A-8187-54D82DABC81B}" presName="aSpace" presStyleCnt="0"/>
      <dgm:spPr/>
    </dgm:pt>
    <dgm:pt modelId="{4BA2DF9F-4421-44E1-9366-4C15A72BFDEE}" type="pres">
      <dgm:prSet presAssocID="{3FE41C71-33DF-4270-B4FD-70C96A6A6207}" presName="aNode" presStyleLbl="fgAcc1" presStyleIdx="5" presStyleCnt="15">
        <dgm:presLayoutVars>
          <dgm:bulletEnabled val="1"/>
        </dgm:presLayoutVars>
      </dgm:prSet>
      <dgm:spPr/>
    </dgm:pt>
    <dgm:pt modelId="{E87C3E3A-5314-4FFF-9151-D772513F13A3}" type="pres">
      <dgm:prSet presAssocID="{3FE41C71-33DF-4270-B4FD-70C96A6A6207}" presName="aSpace" presStyleCnt="0"/>
      <dgm:spPr/>
    </dgm:pt>
    <dgm:pt modelId="{B3DB6CC5-D3C2-4F2C-B8DC-BF6BB90E9E0F}" type="pres">
      <dgm:prSet presAssocID="{4F71EF4D-EF68-434E-84A2-884F3A440752}" presName="aNode" presStyleLbl="fgAcc1" presStyleIdx="6" presStyleCnt="15">
        <dgm:presLayoutVars>
          <dgm:bulletEnabled val="1"/>
        </dgm:presLayoutVars>
      </dgm:prSet>
      <dgm:spPr/>
    </dgm:pt>
    <dgm:pt modelId="{877DAE4C-BDD1-4BEB-933E-D9278B991E23}" type="pres">
      <dgm:prSet presAssocID="{4F71EF4D-EF68-434E-84A2-884F3A440752}" presName="aSpace" presStyleCnt="0"/>
      <dgm:spPr/>
    </dgm:pt>
    <dgm:pt modelId="{5EDFC2A2-C641-4ADE-B915-5EDD4077BEA4}" type="pres">
      <dgm:prSet presAssocID="{8173D320-2BF5-49FB-AE0D-CFD7BF27A652}" presName="aNode" presStyleLbl="fgAcc1" presStyleIdx="7" presStyleCnt="15">
        <dgm:presLayoutVars>
          <dgm:bulletEnabled val="1"/>
        </dgm:presLayoutVars>
      </dgm:prSet>
      <dgm:spPr/>
    </dgm:pt>
    <dgm:pt modelId="{1232DAC9-5CE9-4A3E-B8B0-6B4BA6BBB90B}" type="pres">
      <dgm:prSet presAssocID="{8173D320-2BF5-49FB-AE0D-CFD7BF27A652}" presName="aSpace" presStyleCnt="0"/>
      <dgm:spPr/>
    </dgm:pt>
    <dgm:pt modelId="{2C86DEB0-E266-42EF-A318-19C4EE5AF113}" type="pres">
      <dgm:prSet presAssocID="{C2C8C36C-75C8-46A6-ABFE-3A6821935ABA}" presName="aNode" presStyleLbl="fgAcc1" presStyleIdx="8" presStyleCnt="15">
        <dgm:presLayoutVars>
          <dgm:bulletEnabled val="1"/>
        </dgm:presLayoutVars>
      </dgm:prSet>
      <dgm:spPr/>
    </dgm:pt>
    <dgm:pt modelId="{17673D4A-172D-49B5-8150-B91FCDFE0952}" type="pres">
      <dgm:prSet presAssocID="{C2C8C36C-75C8-46A6-ABFE-3A6821935ABA}" presName="aSpace" presStyleCnt="0"/>
      <dgm:spPr/>
    </dgm:pt>
    <dgm:pt modelId="{7961E251-44F0-48B9-B84E-BE0162FC4BC3}" type="pres">
      <dgm:prSet presAssocID="{FF3E2897-DF0A-41C0-82F8-A25319F5285A}" presName="aNode" presStyleLbl="fgAcc1" presStyleIdx="9" presStyleCnt="15">
        <dgm:presLayoutVars>
          <dgm:bulletEnabled val="1"/>
        </dgm:presLayoutVars>
      </dgm:prSet>
      <dgm:spPr/>
    </dgm:pt>
    <dgm:pt modelId="{6332B68A-2E9B-465D-8B09-E95E378EF072}" type="pres">
      <dgm:prSet presAssocID="{FF3E2897-DF0A-41C0-82F8-A25319F5285A}" presName="aSpace" presStyleCnt="0"/>
      <dgm:spPr/>
    </dgm:pt>
    <dgm:pt modelId="{672ABE79-6E3F-4A70-8891-9B09552AEFF5}" type="pres">
      <dgm:prSet presAssocID="{BBB64DE7-FFE3-480A-815D-416ABD3A3B23}" presName="aNode" presStyleLbl="fgAcc1" presStyleIdx="10" presStyleCnt="15">
        <dgm:presLayoutVars>
          <dgm:bulletEnabled val="1"/>
        </dgm:presLayoutVars>
      </dgm:prSet>
      <dgm:spPr/>
    </dgm:pt>
    <dgm:pt modelId="{B403DBA7-56A0-4721-9B83-9CCF7A56671E}" type="pres">
      <dgm:prSet presAssocID="{BBB64DE7-FFE3-480A-815D-416ABD3A3B23}" presName="aSpace" presStyleCnt="0"/>
      <dgm:spPr/>
    </dgm:pt>
    <dgm:pt modelId="{A394A81D-CC22-4870-A6C5-21C0FB8C7409}" type="pres">
      <dgm:prSet presAssocID="{76D8CC45-ED00-46D0-8169-1BBAF6088AE7}" presName="aNode" presStyleLbl="fgAcc1" presStyleIdx="11" presStyleCnt="15">
        <dgm:presLayoutVars>
          <dgm:bulletEnabled val="1"/>
        </dgm:presLayoutVars>
      </dgm:prSet>
      <dgm:spPr/>
    </dgm:pt>
    <dgm:pt modelId="{0889CC99-56A2-4537-9982-FC1259E84FF0}" type="pres">
      <dgm:prSet presAssocID="{76D8CC45-ED00-46D0-8169-1BBAF6088AE7}" presName="aSpace" presStyleCnt="0"/>
      <dgm:spPr/>
    </dgm:pt>
    <dgm:pt modelId="{1F319103-423E-4955-A9B3-DC2526A17AAB}" type="pres">
      <dgm:prSet presAssocID="{7D6F0B6C-0982-4D93-88CD-C48825124B91}" presName="aNode" presStyleLbl="fgAcc1" presStyleIdx="12" presStyleCnt="15" custLinFactNeighborX="259" custLinFactNeighborY="14700">
        <dgm:presLayoutVars>
          <dgm:bulletEnabled val="1"/>
        </dgm:presLayoutVars>
      </dgm:prSet>
      <dgm:spPr/>
    </dgm:pt>
    <dgm:pt modelId="{E3D88299-FC78-45E3-97D9-23D0A98A3CFF}" type="pres">
      <dgm:prSet presAssocID="{7D6F0B6C-0982-4D93-88CD-C48825124B91}" presName="aSpace" presStyleCnt="0"/>
      <dgm:spPr/>
    </dgm:pt>
    <dgm:pt modelId="{211CB971-0A66-48F7-A069-AEEC45DB62B7}" type="pres">
      <dgm:prSet presAssocID="{4E92370F-A4D2-4C20-87D4-48A3F0E765C0}" presName="aNode" presStyleLbl="fgAcc1" presStyleIdx="13" presStyleCnt="15" custLinFactNeighborX="-96" custLinFactNeighborY="-3349">
        <dgm:presLayoutVars>
          <dgm:bulletEnabled val="1"/>
        </dgm:presLayoutVars>
      </dgm:prSet>
      <dgm:spPr/>
    </dgm:pt>
    <dgm:pt modelId="{68AE2FF5-F15B-448A-BC60-96B8BC313FB8}" type="pres">
      <dgm:prSet presAssocID="{4E92370F-A4D2-4C20-87D4-48A3F0E765C0}" presName="aSpace" presStyleCnt="0"/>
      <dgm:spPr/>
    </dgm:pt>
    <dgm:pt modelId="{FAB142AD-D44E-4C17-8049-8FF24946DC8C}" type="pres">
      <dgm:prSet presAssocID="{5D8E39DC-D6D3-4576-94BA-CCA23D8A32FE}" presName="aNode" presStyleLbl="fgAcc1" presStyleIdx="14" presStyleCnt="15">
        <dgm:presLayoutVars>
          <dgm:bulletEnabled val="1"/>
        </dgm:presLayoutVars>
      </dgm:prSet>
      <dgm:spPr/>
    </dgm:pt>
    <dgm:pt modelId="{5B932D86-3371-477C-B423-A9354C11D122}" type="pres">
      <dgm:prSet presAssocID="{5D8E39DC-D6D3-4576-94BA-CCA23D8A32FE}" presName="aSpace" presStyleCnt="0"/>
      <dgm:spPr/>
    </dgm:pt>
  </dgm:ptLst>
  <dgm:cxnLst>
    <dgm:cxn modelId="{EE08F000-003D-4F08-A84F-9609989601DF}" type="presOf" srcId="{BBB64DE7-FFE3-480A-815D-416ABD3A3B23}" destId="{672ABE79-6E3F-4A70-8891-9B09552AEFF5}" srcOrd="0" destOrd="0" presId="urn:microsoft.com/office/officeart/2005/8/layout/pyramid2"/>
    <dgm:cxn modelId="{EAE08509-AAE7-461F-87E4-209D713D0ED8}" type="presOf" srcId="{3B780362-581E-4F8F-9A52-EEF49751518B}" destId="{D4F9E347-EF8B-414C-9484-B0261ADC47CC}" srcOrd="0" destOrd="0" presId="urn:microsoft.com/office/officeart/2005/8/layout/pyramid2"/>
    <dgm:cxn modelId="{03F9751A-AE9B-4DA9-8939-F1A2BAB15F0F}" srcId="{300D8716-4F6C-4209-A6E4-37F92ABBE4D2}" destId="{FF3E2897-DF0A-41C0-82F8-A25319F5285A}" srcOrd="9" destOrd="0" parTransId="{DDBDDAB7-A4EC-4FE3-BD42-6A8C25F1DB35}" sibTransId="{5B4A1E8A-0DB6-48C4-9AB9-4D37EA6A2E92}"/>
    <dgm:cxn modelId="{5A12B21B-B472-4768-9CB7-0FD9AC75F3CC}" type="presOf" srcId="{53B6670C-8C54-4308-A984-1EF22F05227A}" destId="{FAF53509-EEAD-4B97-9307-12E51534906A}" srcOrd="0" destOrd="0" presId="urn:microsoft.com/office/officeart/2005/8/layout/pyramid2"/>
    <dgm:cxn modelId="{98C9D31C-DC39-4DEC-AF2C-87F548144E8F}" srcId="{300D8716-4F6C-4209-A6E4-37F92ABBE4D2}" destId="{53B6670C-8C54-4308-A984-1EF22F05227A}" srcOrd="1" destOrd="0" parTransId="{EFF805D2-EA1C-42B1-97DD-6D67488ABD1C}" sibTransId="{47813BCF-134D-443D-B90B-C8BC9F472A4B}"/>
    <dgm:cxn modelId="{39A4232B-9934-4CD6-9623-7B1E06241A76}" type="presOf" srcId="{FF3E2897-DF0A-41C0-82F8-A25319F5285A}" destId="{7961E251-44F0-48B9-B84E-BE0162FC4BC3}" srcOrd="0" destOrd="0" presId="urn:microsoft.com/office/officeart/2005/8/layout/pyramid2"/>
    <dgm:cxn modelId="{275A4641-F96E-42EC-9EC3-BA0680D2E9C0}" type="presOf" srcId="{76D8CC45-ED00-46D0-8169-1BBAF6088AE7}" destId="{A394A81D-CC22-4870-A6C5-21C0FB8C7409}" srcOrd="0" destOrd="0" presId="urn:microsoft.com/office/officeart/2005/8/layout/pyramid2"/>
    <dgm:cxn modelId="{26F42A46-8649-4277-8808-C8172987AD1E}" type="presOf" srcId="{7D6F0B6C-0982-4D93-88CD-C48825124B91}" destId="{1F319103-423E-4955-A9B3-DC2526A17AAB}" srcOrd="0" destOrd="0" presId="urn:microsoft.com/office/officeart/2005/8/layout/pyramid2"/>
    <dgm:cxn modelId="{85E17F46-49DF-4999-9DBE-A2C883398B1D}" type="presOf" srcId="{4E92370F-A4D2-4C20-87D4-48A3F0E765C0}" destId="{211CB971-0A66-48F7-A069-AEEC45DB62B7}" srcOrd="0" destOrd="0" presId="urn:microsoft.com/office/officeart/2005/8/layout/pyramid2"/>
    <dgm:cxn modelId="{377D486C-CCC7-4684-A7E9-8871846DBFDF}" srcId="{300D8716-4F6C-4209-A6E4-37F92ABBE4D2}" destId="{3EFE6874-D1B8-4E1A-8187-54D82DABC81B}" srcOrd="4" destOrd="0" parTransId="{9E11BA53-878C-4C4F-AA7F-FF825AFEE72E}" sibTransId="{47BB18F8-0DA1-470A-9639-281B7E13C661}"/>
    <dgm:cxn modelId="{9A792C6D-20F5-4047-9FC2-74C1C2B62A28}" srcId="{300D8716-4F6C-4209-A6E4-37F92ABBE4D2}" destId="{5D8E39DC-D6D3-4576-94BA-CCA23D8A32FE}" srcOrd="14" destOrd="0" parTransId="{832B3B18-B15E-4752-BFD7-0AEC969CC798}" sibTransId="{A86A075F-D57B-41EB-A06D-BF83896C4A1F}"/>
    <dgm:cxn modelId="{F0BBD872-6A4D-4CAD-A14F-51DC3EC6A861}" srcId="{300D8716-4F6C-4209-A6E4-37F92ABBE4D2}" destId="{3B780362-581E-4F8F-9A52-EEF49751518B}" srcOrd="3" destOrd="0" parTransId="{12716366-A490-4FFA-9506-77A675F48591}" sibTransId="{1F624A16-7B62-454D-8CDF-5267026A0939}"/>
    <dgm:cxn modelId="{394E5B75-D5D9-4BCA-AB2E-B50DB01A5A95}" srcId="{300D8716-4F6C-4209-A6E4-37F92ABBE4D2}" destId="{7D6F0B6C-0982-4D93-88CD-C48825124B91}" srcOrd="12" destOrd="0" parTransId="{F2232374-F8B6-4CCA-AA11-D8379064E766}" sibTransId="{A95FE28E-1489-487D-BBF5-137F3D7AEEFB}"/>
    <dgm:cxn modelId="{8A23E275-8AD9-46AD-889C-8123ADDE70EA}" type="presOf" srcId="{3EFE6874-D1B8-4E1A-8187-54D82DABC81B}" destId="{2F1D5A0D-FEAF-48EB-B856-E277C9F08FF3}" srcOrd="0" destOrd="0" presId="urn:microsoft.com/office/officeart/2005/8/layout/pyramid2"/>
    <dgm:cxn modelId="{2901CD77-248D-4592-AB7E-BC430004962E}" type="presOf" srcId="{8C57B36B-C804-4B61-A56A-D48EE949C2D4}" destId="{E437879A-428F-4816-9FA8-580C1FCF2702}" srcOrd="0" destOrd="0" presId="urn:microsoft.com/office/officeart/2005/8/layout/pyramid2"/>
    <dgm:cxn modelId="{084FEF57-0FA5-4944-AF03-280DE6B9FB9D}" srcId="{300D8716-4F6C-4209-A6E4-37F92ABBE4D2}" destId="{DAA8B04C-2304-4718-9A4B-42D6CE49C9AF}" srcOrd="2" destOrd="0" parTransId="{216275E7-6489-415B-B1DD-89BC18B44371}" sibTransId="{20D30FB9-4C02-43CA-8664-B29D057C71FC}"/>
    <dgm:cxn modelId="{8401E47D-B496-4C57-88DF-4E94427F5DD6}" srcId="{300D8716-4F6C-4209-A6E4-37F92ABBE4D2}" destId="{4F71EF4D-EF68-434E-84A2-884F3A440752}" srcOrd="6" destOrd="0" parTransId="{B6C74F33-1B2D-4173-9C3C-C80BD84DD191}" sibTransId="{9B88C100-949D-41F0-8C79-FCF051AE6238}"/>
    <dgm:cxn modelId="{37B4CE95-C4B2-49E4-AC78-96B50DA65591}" srcId="{300D8716-4F6C-4209-A6E4-37F92ABBE4D2}" destId="{8C57B36B-C804-4B61-A56A-D48EE949C2D4}" srcOrd="0" destOrd="0" parTransId="{0C01DF7E-2283-4BDF-A928-9F0DC804293F}" sibTransId="{4D57DF90-579A-4740-AF0E-23CC8D48D389}"/>
    <dgm:cxn modelId="{2B4F0A9A-D220-4262-BC0E-7C963F70718C}" type="presOf" srcId="{DAA8B04C-2304-4718-9A4B-42D6CE49C9AF}" destId="{94443589-4321-48A7-B9A2-B2F67473EDA4}" srcOrd="0" destOrd="0" presId="urn:microsoft.com/office/officeart/2005/8/layout/pyramid2"/>
    <dgm:cxn modelId="{EE1882A7-3878-4A92-99D7-E1AB59BC9927}" type="presOf" srcId="{8173D320-2BF5-49FB-AE0D-CFD7BF27A652}" destId="{5EDFC2A2-C641-4ADE-B915-5EDD4077BEA4}" srcOrd="0" destOrd="0" presId="urn:microsoft.com/office/officeart/2005/8/layout/pyramid2"/>
    <dgm:cxn modelId="{604FEFB9-7EB4-4FE0-B1C1-CC1D841F39E5}" srcId="{300D8716-4F6C-4209-A6E4-37F92ABBE4D2}" destId="{76D8CC45-ED00-46D0-8169-1BBAF6088AE7}" srcOrd="11" destOrd="0" parTransId="{E34D12C4-D21A-49F3-A775-38A943D36211}" sibTransId="{663E719A-AEA0-4C2B-9FF1-5C176EAA8077}"/>
    <dgm:cxn modelId="{83A2CABE-B9BC-4EB4-9B5E-D96D5DD7B734}" type="presOf" srcId="{4F71EF4D-EF68-434E-84A2-884F3A440752}" destId="{B3DB6CC5-D3C2-4F2C-B8DC-BF6BB90E9E0F}" srcOrd="0" destOrd="0" presId="urn:microsoft.com/office/officeart/2005/8/layout/pyramid2"/>
    <dgm:cxn modelId="{E5F147C3-91F6-450E-995F-9B5906CAE224}" type="presOf" srcId="{C2C8C36C-75C8-46A6-ABFE-3A6821935ABA}" destId="{2C86DEB0-E266-42EF-A318-19C4EE5AF113}" srcOrd="0" destOrd="0" presId="urn:microsoft.com/office/officeart/2005/8/layout/pyramid2"/>
    <dgm:cxn modelId="{97ABBAC5-4B6A-48B6-9B4B-41AE39EF42D8}" srcId="{300D8716-4F6C-4209-A6E4-37F92ABBE4D2}" destId="{C2C8C36C-75C8-46A6-ABFE-3A6821935ABA}" srcOrd="8" destOrd="0" parTransId="{134A555D-109E-4E5B-A454-2687BAA748AD}" sibTransId="{2C072762-9CAC-4155-A27F-CA9A9159777E}"/>
    <dgm:cxn modelId="{89B4FFC7-3F1B-456B-B03C-296015FFA7BB}" type="presOf" srcId="{3FE41C71-33DF-4270-B4FD-70C96A6A6207}" destId="{4BA2DF9F-4421-44E1-9366-4C15A72BFDEE}" srcOrd="0" destOrd="0" presId="urn:microsoft.com/office/officeart/2005/8/layout/pyramid2"/>
    <dgm:cxn modelId="{98ABDAD4-9A75-4350-AC4D-F244598E6412}" srcId="{300D8716-4F6C-4209-A6E4-37F92ABBE4D2}" destId="{8173D320-2BF5-49FB-AE0D-CFD7BF27A652}" srcOrd="7" destOrd="0" parTransId="{3683CA80-BBCC-46F8-AACA-B251CB118875}" sibTransId="{BCADD0FF-D1A4-41A3-98EC-5977835EF725}"/>
    <dgm:cxn modelId="{075BB1DD-3DF8-4D8B-B166-3B91EA2A3FFA}" type="presOf" srcId="{300D8716-4F6C-4209-A6E4-37F92ABBE4D2}" destId="{6721611F-C891-4767-9CC2-B9735FC6539E}" srcOrd="0" destOrd="0" presId="urn:microsoft.com/office/officeart/2005/8/layout/pyramid2"/>
    <dgm:cxn modelId="{A96BF4DF-4ED4-425A-99C6-659570F3AD3B}" srcId="{300D8716-4F6C-4209-A6E4-37F92ABBE4D2}" destId="{3FE41C71-33DF-4270-B4FD-70C96A6A6207}" srcOrd="5" destOrd="0" parTransId="{B1422682-26F7-420D-A147-DAAAAE16BE95}" sibTransId="{9435D643-6EFA-48D9-8791-3ED213D7F8B1}"/>
    <dgm:cxn modelId="{D0B86AE1-36F7-4443-8383-F072ECCAD2A3}" type="presOf" srcId="{5D8E39DC-D6D3-4576-94BA-CCA23D8A32FE}" destId="{FAB142AD-D44E-4C17-8049-8FF24946DC8C}" srcOrd="0" destOrd="0" presId="urn:microsoft.com/office/officeart/2005/8/layout/pyramid2"/>
    <dgm:cxn modelId="{58EAB1E2-6DC3-4667-BE14-8F7B2FBA71B5}" srcId="{300D8716-4F6C-4209-A6E4-37F92ABBE4D2}" destId="{4E92370F-A4D2-4C20-87D4-48A3F0E765C0}" srcOrd="13" destOrd="0" parTransId="{AD14EFA1-939C-491C-9E3E-29511B6E2B74}" sibTransId="{42C17AA3-2902-41E2-88EA-7C5E1857401E}"/>
    <dgm:cxn modelId="{9E6881E3-2A0F-4F0C-A14E-3B937F17BF52}" srcId="{300D8716-4F6C-4209-A6E4-37F92ABBE4D2}" destId="{BBB64DE7-FFE3-480A-815D-416ABD3A3B23}" srcOrd="10" destOrd="0" parTransId="{79CDCB3E-44A8-4F7F-8089-52D7F9C34742}" sibTransId="{F94A4198-9617-4B3C-A7F7-91C8B82FD903}"/>
    <dgm:cxn modelId="{F594B140-995D-42BA-86DC-DAD077CA09E1}" type="presParOf" srcId="{6721611F-C891-4767-9CC2-B9735FC6539E}" destId="{0694D240-E97F-4864-AA17-E00CA318A232}" srcOrd="0" destOrd="0" presId="urn:microsoft.com/office/officeart/2005/8/layout/pyramid2"/>
    <dgm:cxn modelId="{411AC239-B220-4AB1-B713-B32ADA60A177}" type="presParOf" srcId="{6721611F-C891-4767-9CC2-B9735FC6539E}" destId="{9F010387-B7D0-41C7-9C52-E7123CC69E14}" srcOrd="1" destOrd="0" presId="urn:microsoft.com/office/officeart/2005/8/layout/pyramid2"/>
    <dgm:cxn modelId="{15EF4D25-8D3B-4E68-A72E-A08CE41A368D}" type="presParOf" srcId="{9F010387-B7D0-41C7-9C52-E7123CC69E14}" destId="{E437879A-428F-4816-9FA8-580C1FCF2702}" srcOrd="0" destOrd="0" presId="urn:microsoft.com/office/officeart/2005/8/layout/pyramid2"/>
    <dgm:cxn modelId="{7FF493AA-ADF5-4B7A-ACBF-55E8E3CAAC5D}" type="presParOf" srcId="{9F010387-B7D0-41C7-9C52-E7123CC69E14}" destId="{7C4C26CE-EA0E-4372-803B-260C8EF4896E}" srcOrd="1" destOrd="0" presId="urn:microsoft.com/office/officeart/2005/8/layout/pyramid2"/>
    <dgm:cxn modelId="{9AC46AAA-4C2B-4D45-956C-AEC3C2D9DECD}" type="presParOf" srcId="{9F010387-B7D0-41C7-9C52-E7123CC69E14}" destId="{FAF53509-EEAD-4B97-9307-12E51534906A}" srcOrd="2" destOrd="0" presId="urn:microsoft.com/office/officeart/2005/8/layout/pyramid2"/>
    <dgm:cxn modelId="{7843313C-8287-4073-A3CE-0E713F498C0B}" type="presParOf" srcId="{9F010387-B7D0-41C7-9C52-E7123CC69E14}" destId="{2F2F5D15-8BEE-4BB4-B1DB-B44AE1CE3343}" srcOrd="3" destOrd="0" presId="urn:microsoft.com/office/officeart/2005/8/layout/pyramid2"/>
    <dgm:cxn modelId="{22A4B948-F8EE-4381-9DE3-59C01266F79E}" type="presParOf" srcId="{9F010387-B7D0-41C7-9C52-E7123CC69E14}" destId="{94443589-4321-48A7-B9A2-B2F67473EDA4}" srcOrd="4" destOrd="0" presId="urn:microsoft.com/office/officeart/2005/8/layout/pyramid2"/>
    <dgm:cxn modelId="{32052C67-3182-4356-B939-079B52D633F6}" type="presParOf" srcId="{9F010387-B7D0-41C7-9C52-E7123CC69E14}" destId="{4B3580EA-3FAD-48FC-8799-6485BCF91412}" srcOrd="5" destOrd="0" presId="urn:microsoft.com/office/officeart/2005/8/layout/pyramid2"/>
    <dgm:cxn modelId="{52B178A0-FBD2-46FB-B808-BBE5349AB4EB}" type="presParOf" srcId="{9F010387-B7D0-41C7-9C52-E7123CC69E14}" destId="{D4F9E347-EF8B-414C-9484-B0261ADC47CC}" srcOrd="6" destOrd="0" presId="urn:microsoft.com/office/officeart/2005/8/layout/pyramid2"/>
    <dgm:cxn modelId="{A570F79B-88DA-4DCD-8567-72BF8B7A0A9B}" type="presParOf" srcId="{9F010387-B7D0-41C7-9C52-E7123CC69E14}" destId="{D6BC5BAA-6849-49B1-A0FC-478A974F1086}" srcOrd="7" destOrd="0" presId="urn:microsoft.com/office/officeart/2005/8/layout/pyramid2"/>
    <dgm:cxn modelId="{B46D1665-0F10-446E-93BE-D5A79F0A96CE}" type="presParOf" srcId="{9F010387-B7D0-41C7-9C52-E7123CC69E14}" destId="{2F1D5A0D-FEAF-48EB-B856-E277C9F08FF3}" srcOrd="8" destOrd="0" presId="urn:microsoft.com/office/officeart/2005/8/layout/pyramid2"/>
    <dgm:cxn modelId="{5F47AFC6-FDB2-4699-882C-C2FCA3F57E3A}" type="presParOf" srcId="{9F010387-B7D0-41C7-9C52-E7123CC69E14}" destId="{71DF1E20-ADD8-4037-9CEC-9613A977CA8C}" srcOrd="9" destOrd="0" presId="urn:microsoft.com/office/officeart/2005/8/layout/pyramid2"/>
    <dgm:cxn modelId="{D32968BF-250E-4F06-BBD7-D9C2505EFAD6}" type="presParOf" srcId="{9F010387-B7D0-41C7-9C52-E7123CC69E14}" destId="{4BA2DF9F-4421-44E1-9366-4C15A72BFDEE}" srcOrd="10" destOrd="0" presId="urn:microsoft.com/office/officeart/2005/8/layout/pyramid2"/>
    <dgm:cxn modelId="{9F32C694-267A-4146-BD78-02E0DCA2A029}" type="presParOf" srcId="{9F010387-B7D0-41C7-9C52-E7123CC69E14}" destId="{E87C3E3A-5314-4FFF-9151-D772513F13A3}" srcOrd="11" destOrd="0" presId="urn:microsoft.com/office/officeart/2005/8/layout/pyramid2"/>
    <dgm:cxn modelId="{D3DD563B-2891-4DCC-8111-9A0B0A63CCE6}" type="presParOf" srcId="{9F010387-B7D0-41C7-9C52-E7123CC69E14}" destId="{B3DB6CC5-D3C2-4F2C-B8DC-BF6BB90E9E0F}" srcOrd="12" destOrd="0" presId="urn:microsoft.com/office/officeart/2005/8/layout/pyramid2"/>
    <dgm:cxn modelId="{48311CC3-63D2-4673-89A9-FAACE1C4F128}" type="presParOf" srcId="{9F010387-B7D0-41C7-9C52-E7123CC69E14}" destId="{877DAE4C-BDD1-4BEB-933E-D9278B991E23}" srcOrd="13" destOrd="0" presId="urn:microsoft.com/office/officeart/2005/8/layout/pyramid2"/>
    <dgm:cxn modelId="{B3D06E7B-DBDE-4C96-A71B-028B75949D50}" type="presParOf" srcId="{9F010387-B7D0-41C7-9C52-E7123CC69E14}" destId="{5EDFC2A2-C641-4ADE-B915-5EDD4077BEA4}" srcOrd="14" destOrd="0" presId="urn:microsoft.com/office/officeart/2005/8/layout/pyramid2"/>
    <dgm:cxn modelId="{5A8D758B-5CC1-4FED-8A96-1132611C54F4}" type="presParOf" srcId="{9F010387-B7D0-41C7-9C52-E7123CC69E14}" destId="{1232DAC9-5CE9-4A3E-B8B0-6B4BA6BBB90B}" srcOrd="15" destOrd="0" presId="urn:microsoft.com/office/officeart/2005/8/layout/pyramid2"/>
    <dgm:cxn modelId="{7BF6CEBF-6F42-426C-9DCB-F0A1E277CAD7}" type="presParOf" srcId="{9F010387-B7D0-41C7-9C52-E7123CC69E14}" destId="{2C86DEB0-E266-42EF-A318-19C4EE5AF113}" srcOrd="16" destOrd="0" presId="urn:microsoft.com/office/officeart/2005/8/layout/pyramid2"/>
    <dgm:cxn modelId="{FE9C5E39-8203-4663-8D33-39B25951466F}" type="presParOf" srcId="{9F010387-B7D0-41C7-9C52-E7123CC69E14}" destId="{17673D4A-172D-49B5-8150-B91FCDFE0952}" srcOrd="17" destOrd="0" presId="urn:microsoft.com/office/officeart/2005/8/layout/pyramid2"/>
    <dgm:cxn modelId="{669F736F-B11D-4DCE-9200-336ED6A297A1}" type="presParOf" srcId="{9F010387-B7D0-41C7-9C52-E7123CC69E14}" destId="{7961E251-44F0-48B9-B84E-BE0162FC4BC3}" srcOrd="18" destOrd="0" presId="urn:microsoft.com/office/officeart/2005/8/layout/pyramid2"/>
    <dgm:cxn modelId="{6B6B112A-EFD4-4674-BBA3-4C1BA0DBCCBA}" type="presParOf" srcId="{9F010387-B7D0-41C7-9C52-E7123CC69E14}" destId="{6332B68A-2E9B-465D-8B09-E95E378EF072}" srcOrd="19" destOrd="0" presId="urn:microsoft.com/office/officeart/2005/8/layout/pyramid2"/>
    <dgm:cxn modelId="{0D0B80BB-FB5A-449D-994D-3D5374680150}" type="presParOf" srcId="{9F010387-B7D0-41C7-9C52-E7123CC69E14}" destId="{672ABE79-6E3F-4A70-8891-9B09552AEFF5}" srcOrd="20" destOrd="0" presId="urn:microsoft.com/office/officeart/2005/8/layout/pyramid2"/>
    <dgm:cxn modelId="{1B158999-DCA3-4BE8-920B-E97786C2474E}" type="presParOf" srcId="{9F010387-B7D0-41C7-9C52-E7123CC69E14}" destId="{B403DBA7-56A0-4721-9B83-9CCF7A56671E}" srcOrd="21" destOrd="0" presId="urn:microsoft.com/office/officeart/2005/8/layout/pyramid2"/>
    <dgm:cxn modelId="{7E3059C0-5336-4F41-9DCF-1CB1C26CC112}" type="presParOf" srcId="{9F010387-B7D0-41C7-9C52-E7123CC69E14}" destId="{A394A81D-CC22-4870-A6C5-21C0FB8C7409}" srcOrd="22" destOrd="0" presId="urn:microsoft.com/office/officeart/2005/8/layout/pyramid2"/>
    <dgm:cxn modelId="{C86EE3F3-8EC2-4426-BC0D-6DF227D5F1D1}" type="presParOf" srcId="{9F010387-B7D0-41C7-9C52-E7123CC69E14}" destId="{0889CC99-56A2-4537-9982-FC1259E84FF0}" srcOrd="23" destOrd="0" presId="urn:microsoft.com/office/officeart/2005/8/layout/pyramid2"/>
    <dgm:cxn modelId="{B51ED0F4-062B-4096-96C2-E8EAD6E7A01E}" type="presParOf" srcId="{9F010387-B7D0-41C7-9C52-E7123CC69E14}" destId="{1F319103-423E-4955-A9B3-DC2526A17AAB}" srcOrd="24" destOrd="0" presId="urn:microsoft.com/office/officeart/2005/8/layout/pyramid2"/>
    <dgm:cxn modelId="{E45CDD9A-395E-4E56-8890-0350694524F3}" type="presParOf" srcId="{9F010387-B7D0-41C7-9C52-E7123CC69E14}" destId="{E3D88299-FC78-45E3-97D9-23D0A98A3CFF}" srcOrd="25" destOrd="0" presId="urn:microsoft.com/office/officeart/2005/8/layout/pyramid2"/>
    <dgm:cxn modelId="{DBB4DFDA-6256-425E-BA1C-0DC685C3EDBC}" type="presParOf" srcId="{9F010387-B7D0-41C7-9C52-E7123CC69E14}" destId="{211CB971-0A66-48F7-A069-AEEC45DB62B7}" srcOrd="26" destOrd="0" presId="urn:microsoft.com/office/officeart/2005/8/layout/pyramid2"/>
    <dgm:cxn modelId="{F934D3A6-BD10-41EB-8FF4-D61115FE6E5A}" type="presParOf" srcId="{9F010387-B7D0-41C7-9C52-E7123CC69E14}" destId="{68AE2FF5-F15B-448A-BC60-96B8BC313FB8}" srcOrd="27" destOrd="0" presId="urn:microsoft.com/office/officeart/2005/8/layout/pyramid2"/>
    <dgm:cxn modelId="{AE37DDAA-5366-4D00-9418-065FC761A706}" type="presParOf" srcId="{9F010387-B7D0-41C7-9C52-E7123CC69E14}" destId="{FAB142AD-D44E-4C17-8049-8FF24946DC8C}" srcOrd="28" destOrd="0" presId="urn:microsoft.com/office/officeart/2005/8/layout/pyramid2"/>
    <dgm:cxn modelId="{7E6A694A-9F50-49BA-8940-F31C4C8D10C2}" type="presParOf" srcId="{9F010387-B7D0-41C7-9C52-E7123CC69E14}" destId="{5B932D86-3371-477C-B423-A9354C11D122}" srcOrd="2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47A1DB-552F-45BD-A7D9-69CB74A2B04F}" type="doc">
      <dgm:prSet loTypeId="urn:microsoft.com/office/officeart/2005/8/layout/bProcess4" loCatId="process" qsTypeId="urn:microsoft.com/office/officeart/2005/8/quickstyle/simple1" qsCatId="simple" csTypeId="urn:microsoft.com/office/officeart/2005/8/colors/accent1_4" csCatId="accent1" phldr="1"/>
      <dgm:spPr/>
      <dgm:t>
        <a:bodyPr/>
        <a:lstStyle/>
        <a:p>
          <a:endParaRPr lang="en-AU"/>
        </a:p>
      </dgm:t>
    </dgm:pt>
    <dgm:pt modelId="{861015B1-776A-44F7-A07C-2D1191A156FF}">
      <dgm:prSet custT="1"/>
      <dgm:spPr/>
      <dgm:t>
        <a:bodyPr/>
        <a:lstStyle/>
        <a:p>
          <a:pPr rtl="0"/>
          <a:r>
            <a:rPr lang="en-US" sz="1400" dirty="0">
              <a:latin typeface="+mn-lt"/>
              <a:ea typeface="Tahoma" panose="020B0604030504040204" pitchFamily="34" charset="0"/>
              <a:cs typeface="Tahoma" panose="020B0604030504040204" pitchFamily="34" charset="0"/>
            </a:rPr>
            <a:t>ClubGRANTS round is announced on Council’s website, plus email notice to past applicants</a:t>
          </a:r>
        </a:p>
      </dgm:t>
    </dgm:pt>
    <dgm:pt modelId="{B9AEEE14-ED83-4B98-8679-CE9D36CD0272}" type="parTrans" cxnId="{3808F9AA-8249-476E-AA2D-D88A5527E55D}">
      <dgm:prSet/>
      <dgm:spPr/>
      <dgm:t>
        <a:bodyPr/>
        <a:lstStyle/>
        <a:p>
          <a:endParaRPr lang="en-AU" sz="1400"/>
        </a:p>
      </dgm:t>
    </dgm:pt>
    <dgm:pt modelId="{BE0980E6-22A4-4C7C-AB0D-6E0F5C1E43ED}" type="sibTrans" cxnId="{3808F9AA-8249-476E-AA2D-D88A5527E55D}">
      <dgm:prSet custT="1"/>
      <dgm:spPr/>
      <dgm:t>
        <a:bodyPr/>
        <a:lstStyle/>
        <a:p>
          <a:endParaRPr lang="en-AU" sz="1400"/>
        </a:p>
      </dgm:t>
    </dgm:pt>
    <dgm:pt modelId="{19634209-A108-431D-9879-5EE175DAC389}">
      <dgm:prSet custT="1"/>
      <dgm:spPr/>
      <dgm:t>
        <a:bodyPr/>
        <a:lstStyle/>
        <a:p>
          <a:pPr rtl="0"/>
          <a:r>
            <a:rPr lang="en-US" sz="1400" dirty="0">
              <a:latin typeface="+mn-lt"/>
              <a:ea typeface="Tahoma" panose="020B0604030504040204" pitchFamily="34" charset="0"/>
              <a:cs typeface="Tahoma" panose="020B0604030504040204" pitchFamily="34" charset="0"/>
            </a:rPr>
            <a:t>Applications are accepted online until 5pm on the closing date</a:t>
          </a:r>
          <a:endParaRPr lang="en-AU" sz="1400" dirty="0">
            <a:latin typeface="+mn-lt"/>
            <a:ea typeface="Tahoma" panose="020B0604030504040204" pitchFamily="34" charset="0"/>
            <a:cs typeface="Tahoma" panose="020B0604030504040204" pitchFamily="34" charset="0"/>
          </a:endParaRPr>
        </a:p>
      </dgm:t>
    </dgm:pt>
    <dgm:pt modelId="{38152B5F-A9B2-4E4A-A378-7F1837D3187D}" type="parTrans" cxnId="{D050A298-82A0-4B92-BED8-C26DC36FAE56}">
      <dgm:prSet/>
      <dgm:spPr/>
      <dgm:t>
        <a:bodyPr/>
        <a:lstStyle/>
        <a:p>
          <a:endParaRPr lang="en-AU" sz="1400"/>
        </a:p>
      </dgm:t>
    </dgm:pt>
    <dgm:pt modelId="{AE1D1004-1217-4077-B33A-766F643D1B81}" type="sibTrans" cxnId="{D050A298-82A0-4B92-BED8-C26DC36FAE56}">
      <dgm:prSet custT="1"/>
      <dgm:spPr/>
      <dgm:t>
        <a:bodyPr/>
        <a:lstStyle/>
        <a:p>
          <a:endParaRPr lang="en-AU" sz="1400"/>
        </a:p>
      </dgm:t>
    </dgm:pt>
    <dgm:pt modelId="{5CDFBBA3-2FDD-4C85-86C4-8C0CD721D96B}">
      <dgm:prSet custT="1"/>
      <dgm:spPr/>
      <dgm:t>
        <a:bodyPr/>
        <a:lstStyle/>
        <a:p>
          <a:pPr rtl="0"/>
          <a:r>
            <a:rPr lang="en-US" sz="1400" dirty="0">
              <a:latin typeface="+mn-lt"/>
              <a:ea typeface="Tahoma" panose="020B0604030504040204" pitchFamily="34" charset="0"/>
              <a:cs typeface="Tahoma" panose="020B0604030504040204" pitchFamily="34" charset="0"/>
            </a:rPr>
            <a:t>Applications are assessed for eligibility by The Grants Team</a:t>
          </a:r>
          <a:endParaRPr lang="en-AU" sz="1400" dirty="0">
            <a:latin typeface="+mn-lt"/>
          </a:endParaRPr>
        </a:p>
      </dgm:t>
    </dgm:pt>
    <dgm:pt modelId="{84C18B30-2B58-48A7-AB04-B275412A91FC}" type="parTrans" cxnId="{B2E29019-A395-4EEB-A574-FE4FE32ED984}">
      <dgm:prSet/>
      <dgm:spPr/>
      <dgm:t>
        <a:bodyPr/>
        <a:lstStyle/>
        <a:p>
          <a:endParaRPr lang="en-AU" sz="1400"/>
        </a:p>
      </dgm:t>
    </dgm:pt>
    <dgm:pt modelId="{1C4BB29A-99E8-42F9-8333-3E5037622633}" type="sibTrans" cxnId="{B2E29019-A395-4EEB-A574-FE4FE32ED984}">
      <dgm:prSet custT="1"/>
      <dgm:spPr/>
      <dgm:t>
        <a:bodyPr/>
        <a:lstStyle/>
        <a:p>
          <a:endParaRPr lang="en-AU" sz="1400"/>
        </a:p>
      </dgm:t>
    </dgm:pt>
    <dgm:pt modelId="{A6A50526-8BAD-4C1A-AED8-B5BF93054EFE}">
      <dgm:prSet custT="1"/>
      <dgm:spPr/>
      <dgm:t>
        <a:bodyPr/>
        <a:lstStyle/>
        <a:p>
          <a:pPr rtl="0"/>
          <a:r>
            <a:rPr lang="en-US" sz="1400" dirty="0">
              <a:latin typeface="+mn-lt"/>
              <a:ea typeface="Tahoma" panose="020B0604030504040204" pitchFamily="34" charset="0"/>
              <a:cs typeface="Tahoma" panose="020B0604030504040204" pitchFamily="34" charset="0"/>
            </a:rPr>
            <a:t>Applications are collated and ranked by the ClubGRANTS Assessment Committee</a:t>
          </a:r>
          <a:endParaRPr lang="en-US" sz="1400" dirty="0">
            <a:latin typeface="+mn-lt"/>
          </a:endParaRPr>
        </a:p>
      </dgm:t>
    </dgm:pt>
    <dgm:pt modelId="{EA194BD9-4250-40F4-8434-A6CE066CD697}" type="parTrans" cxnId="{66A59066-E521-4D82-B4AA-B121ED4F873B}">
      <dgm:prSet/>
      <dgm:spPr/>
      <dgm:t>
        <a:bodyPr/>
        <a:lstStyle/>
        <a:p>
          <a:endParaRPr lang="en-AU" sz="1400"/>
        </a:p>
      </dgm:t>
    </dgm:pt>
    <dgm:pt modelId="{886692AF-2C85-4594-A5C9-46EC51BDF807}" type="sibTrans" cxnId="{66A59066-E521-4D82-B4AA-B121ED4F873B}">
      <dgm:prSet custT="1"/>
      <dgm:spPr/>
      <dgm:t>
        <a:bodyPr/>
        <a:lstStyle/>
        <a:p>
          <a:endParaRPr lang="en-AU" sz="1400"/>
        </a:p>
      </dgm:t>
    </dgm:pt>
    <dgm:pt modelId="{F5D5B4E3-D53F-4651-A640-ED08DA78CC34}">
      <dgm:prSet custT="1"/>
      <dgm:spPr/>
      <dgm:t>
        <a:bodyPr/>
        <a:lstStyle/>
        <a:p>
          <a:pPr rtl="0"/>
          <a:r>
            <a:rPr lang="en-US" sz="1400" dirty="0">
              <a:latin typeface="+mn-lt"/>
              <a:ea typeface="Tahoma" panose="020B0604030504040204" pitchFamily="34" charset="0"/>
              <a:cs typeface="Tahoma" panose="020B0604030504040204" pitchFamily="34" charset="0"/>
            </a:rPr>
            <a:t>Ranked projects are forwarded to the participating clubs for funding nomination</a:t>
          </a:r>
          <a:endParaRPr lang="en-US" sz="1400" dirty="0">
            <a:latin typeface="+mn-lt"/>
          </a:endParaRPr>
        </a:p>
      </dgm:t>
    </dgm:pt>
    <dgm:pt modelId="{5445B93E-D7C0-48D4-A942-4226B324BA45}" type="parTrans" cxnId="{7C98DAA4-ADF3-4086-9647-4D443AA2BF61}">
      <dgm:prSet/>
      <dgm:spPr/>
      <dgm:t>
        <a:bodyPr/>
        <a:lstStyle/>
        <a:p>
          <a:endParaRPr lang="en-AU" sz="1400"/>
        </a:p>
      </dgm:t>
    </dgm:pt>
    <dgm:pt modelId="{B29C1FFB-DA84-4D3B-B735-D4EA093B64FC}" type="sibTrans" cxnId="{7C98DAA4-ADF3-4086-9647-4D443AA2BF61}">
      <dgm:prSet/>
      <dgm:spPr/>
      <dgm:t>
        <a:bodyPr/>
        <a:lstStyle/>
        <a:p>
          <a:endParaRPr lang="en-AU" sz="1400"/>
        </a:p>
      </dgm:t>
    </dgm:pt>
    <dgm:pt modelId="{1EAEDC6E-BFAA-4B17-9D80-5235F3808AF5}">
      <dgm:prSet custT="1"/>
      <dgm:spPr/>
      <dgm:t>
        <a:bodyPr/>
        <a:lstStyle/>
        <a:p>
          <a:pPr rtl="0"/>
          <a:r>
            <a:rPr lang="en-US" sz="1400" dirty="0">
              <a:latin typeface="+mn-lt"/>
              <a:ea typeface="Tahoma" panose="020B0604030504040204" pitchFamily="34" charset="0"/>
              <a:cs typeface="Tahoma" panose="020B0604030504040204" pitchFamily="34" charset="0"/>
            </a:rPr>
            <a:t>Clubs allocate funds to the projects they have chosen to fund during the Project Selection meeting</a:t>
          </a:r>
        </a:p>
      </dgm:t>
    </dgm:pt>
    <dgm:pt modelId="{456326D2-550F-48AF-B4CE-B6FF75E74343}" type="parTrans" cxnId="{B92F597B-51C4-4B34-9093-8F5A999638AD}">
      <dgm:prSet/>
      <dgm:spPr/>
      <dgm:t>
        <a:bodyPr/>
        <a:lstStyle/>
        <a:p>
          <a:endParaRPr lang="en-AU" sz="1400"/>
        </a:p>
      </dgm:t>
    </dgm:pt>
    <dgm:pt modelId="{F67CD012-3807-4DCE-8867-D15204A5D139}" type="sibTrans" cxnId="{B92F597B-51C4-4B34-9093-8F5A999638AD}">
      <dgm:prSet/>
      <dgm:spPr/>
      <dgm:t>
        <a:bodyPr/>
        <a:lstStyle/>
        <a:p>
          <a:endParaRPr lang="en-AU" sz="1400"/>
        </a:p>
      </dgm:t>
    </dgm:pt>
    <dgm:pt modelId="{FF888A17-3CF0-4534-840D-32F1177AAFAF}">
      <dgm:prSet custT="1"/>
      <dgm:spPr/>
      <dgm:t>
        <a:bodyPr/>
        <a:lstStyle/>
        <a:p>
          <a:pPr rtl="0"/>
          <a:r>
            <a:rPr lang="en-US" sz="1400" dirty="0">
              <a:latin typeface="+mn-lt"/>
              <a:ea typeface="Tahoma" panose="020B0604030504040204" pitchFamily="34" charset="0"/>
              <a:cs typeface="Tahoma" panose="020B0604030504040204" pitchFamily="34" charset="0"/>
            </a:rPr>
            <a:t>Successful applicants are informed via email and invited to the ClubGRANTS Ceremony where they will officially meet the funding club</a:t>
          </a:r>
        </a:p>
      </dgm:t>
    </dgm:pt>
    <dgm:pt modelId="{CDA46875-9EE6-4122-89CB-71753C5F0CC7}" type="parTrans" cxnId="{162D5B6E-B040-4EDA-A052-87C8A3A7501E}">
      <dgm:prSet/>
      <dgm:spPr/>
      <dgm:t>
        <a:bodyPr/>
        <a:lstStyle/>
        <a:p>
          <a:endParaRPr lang="en-US"/>
        </a:p>
      </dgm:t>
    </dgm:pt>
    <dgm:pt modelId="{2A618B8F-E95F-409C-851C-885FDEED61E7}" type="sibTrans" cxnId="{162D5B6E-B040-4EDA-A052-87C8A3A7501E}">
      <dgm:prSet/>
      <dgm:spPr/>
      <dgm:t>
        <a:bodyPr/>
        <a:lstStyle/>
        <a:p>
          <a:endParaRPr lang="en-US"/>
        </a:p>
      </dgm:t>
    </dgm:pt>
    <dgm:pt modelId="{FC5CF3E6-4DF5-4388-8FE3-A37580EDD475}">
      <dgm:prSet custT="1"/>
      <dgm:spPr/>
      <dgm:t>
        <a:bodyPr/>
        <a:lstStyle/>
        <a:p>
          <a:pPr rtl="0"/>
          <a:r>
            <a:rPr lang="en-US" sz="1400" dirty="0">
              <a:latin typeface="+mn-lt"/>
              <a:ea typeface="Tahoma" panose="020B0604030504040204" pitchFamily="34" charset="0"/>
              <a:cs typeface="Tahoma" panose="020B0604030504040204" pitchFamily="34" charset="0"/>
            </a:rPr>
            <a:t>Unsuccessful applicants are notified via email and encouraged to apply again the following year</a:t>
          </a:r>
        </a:p>
      </dgm:t>
    </dgm:pt>
    <dgm:pt modelId="{052C9D2D-3DD7-4DBF-8EFB-3312E0DADA9E}" type="parTrans" cxnId="{C2F3E613-3B32-4419-9FDA-E3A2EC0C1F08}">
      <dgm:prSet/>
      <dgm:spPr/>
      <dgm:t>
        <a:bodyPr/>
        <a:lstStyle/>
        <a:p>
          <a:endParaRPr lang="en-US"/>
        </a:p>
      </dgm:t>
    </dgm:pt>
    <dgm:pt modelId="{D5ABA066-AA66-4949-9445-EAB5133FF97C}" type="sibTrans" cxnId="{C2F3E613-3B32-4419-9FDA-E3A2EC0C1F08}">
      <dgm:prSet/>
      <dgm:spPr/>
      <dgm:t>
        <a:bodyPr/>
        <a:lstStyle/>
        <a:p>
          <a:endParaRPr lang="en-US"/>
        </a:p>
      </dgm:t>
    </dgm:pt>
    <dgm:pt modelId="{F51C8AD8-4459-4117-80AE-908C33FCCCD2}">
      <dgm:prSet custT="1"/>
      <dgm:spPr/>
      <dgm:t>
        <a:bodyPr/>
        <a:lstStyle/>
        <a:p>
          <a:pPr rtl="0"/>
          <a:r>
            <a:rPr lang="en-US" sz="1400" dirty="0">
              <a:latin typeface="+mn-lt"/>
              <a:ea typeface="Tahoma" panose="020B0604030504040204" pitchFamily="34" charset="0"/>
              <a:cs typeface="Tahoma" panose="020B0604030504040204" pitchFamily="34" charset="0"/>
            </a:rPr>
            <a:t>Funds are transferred and the round is </a:t>
          </a:r>
          <a:r>
            <a:rPr lang="en-US" sz="1400" dirty="0" err="1">
              <a:latin typeface="+mn-lt"/>
              <a:ea typeface="Tahoma" panose="020B0604030504040204" pitchFamily="34" charset="0"/>
              <a:cs typeface="Tahoma" panose="020B0604030504040204" pitchFamily="34" charset="0"/>
            </a:rPr>
            <a:t>finalised</a:t>
          </a:r>
          <a:endParaRPr lang="en-US" sz="1400" dirty="0">
            <a:latin typeface="+mn-lt"/>
          </a:endParaRPr>
        </a:p>
      </dgm:t>
    </dgm:pt>
    <dgm:pt modelId="{C3C9064B-20C9-4676-9F94-375DB6DC1A12}" type="parTrans" cxnId="{B28F6F89-A864-4D1E-B082-9401FA496748}">
      <dgm:prSet/>
      <dgm:spPr/>
      <dgm:t>
        <a:bodyPr/>
        <a:lstStyle/>
        <a:p>
          <a:endParaRPr lang="en-US"/>
        </a:p>
      </dgm:t>
    </dgm:pt>
    <dgm:pt modelId="{B106725B-19E7-4B4D-A24B-DBE4CB74C119}" type="sibTrans" cxnId="{B28F6F89-A864-4D1E-B082-9401FA496748}">
      <dgm:prSet/>
      <dgm:spPr/>
      <dgm:t>
        <a:bodyPr/>
        <a:lstStyle/>
        <a:p>
          <a:endParaRPr lang="en-US"/>
        </a:p>
      </dgm:t>
    </dgm:pt>
    <dgm:pt modelId="{0DA2EDB9-E902-4695-A5EB-AE47E64CDD72}" type="pres">
      <dgm:prSet presAssocID="{B147A1DB-552F-45BD-A7D9-69CB74A2B04F}" presName="Name0" presStyleCnt="0">
        <dgm:presLayoutVars>
          <dgm:dir/>
          <dgm:resizeHandles/>
        </dgm:presLayoutVars>
      </dgm:prSet>
      <dgm:spPr/>
    </dgm:pt>
    <dgm:pt modelId="{CD8FCCFC-EF49-46B3-8AED-EC40D1722A8F}" type="pres">
      <dgm:prSet presAssocID="{861015B1-776A-44F7-A07C-2D1191A156FF}" presName="compNode" presStyleCnt="0"/>
      <dgm:spPr/>
    </dgm:pt>
    <dgm:pt modelId="{4AD0B1BF-4436-4A0B-9A26-2E5FBB5B9C5C}" type="pres">
      <dgm:prSet presAssocID="{861015B1-776A-44F7-A07C-2D1191A156FF}" presName="dummyConnPt" presStyleCnt="0"/>
      <dgm:spPr/>
    </dgm:pt>
    <dgm:pt modelId="{2B91FE66-C7D5-4F15-B0B3-351B80EA0354}" type="pres">
      <dgm:prSet presAssocID="{861015B1-776A-44F7-A07C-2D1191A156FF}" presName="node" presStyleLbl="node1" presStyleIdx="0" presStyleCnt="9" custScaleY="164225">
        <dgm:presLayoutVars>
          <dgm:bulletEnabled val="1"/>
        </dgm:presLayoutVars>
      </dgm:prSet>
      <dgm:spPr/>
    </dgm:pt>
    <dgm:pt modelId="{82472904-16A8-43C5-80B3-27B141867E99}" type="pres">
      <dgm:prSet presAssocID="{BE0980E6-22A4-4C7C-AB0D-6E0F5C1E43ED}" presName="sibTrans" presStyleLbl="bgSibTrans2D1" presStyleIdx="0" presStyleCnt="8" custFlipVert="0" custScaleX="2807" custScaleY="84358" custLinFactX="-16682" custLinFactY="100000" custLinFactNeighborX="-100000" custLinFactNeighborY="167411"/>
      <dgm:spPr>
        <a:prstGeom prst="downArrow">
          <a:avLst/>
        </a:prstGeom>
      </dgm:spPr>
    </dgm:pt>
    <dgm:pt modelId="{0F96AA0D-8187-4787-B604-0322CE1DE9F7}" type="pres">
      <dgm:prSet presAssocID="{19634209-A108-431D-9879-5EE175DAC389}" presName="compNode" presStyleCnt="0"/>
      <dgm:spPr/>
    </dgm:pt>
    <dgm:pt modelId="{D79B8EBB-A12B-4DE7-A670-D7DA8F152E2F}" type="pres">
      <dgm:prSet presAssocID="{19634209-A108-431D-9879-5EE175DAC389}" presName="dummyConnPt" presStyleCnt="0"/>
      <dgm:spPr/>
    </dgm:pt>
    <dgm:pt modelId="{EA21875B-0B70-4808-BE6A-E49DD6E2B6BC}" type="pres">
      <dgm:prSet presAssocID="{19634209-A108-431D-9879-5EE175DAC389}" presName="node" presStyleLbl="node1" presStyleIdx="1" presStyleCnt="9">
        <dgm:presLayoutVars>
          <dgm:bulletEnabled val="1"/>
        </dgm:presLayoutVars>
      </dgm:prSet>
      <dgm:spPr/>
    </dgm:pt>
    <dgm:pt modelId="{5D42680F-C70D-4AA1-A580-AAE3B3680B20}" type="pres">
      <dgm:prSet presAssocID="{AE1D1004-1217-4077-B33A-766F643D1B81}" presName="sibTrans" presStyleLbl="bgSibTrans2D1" presStyleIdx="1" presStyleCnt="8" custFlipVert="1" custFlipHor="1" custScaleX="3528" custScaleY="29264" custLinFactX="-34569" custLinFactNeighborX="-100000" custLinFactNeighborY="-49657"/>
      <dgm:spPr/>
    </dgm:pt>
    <dgm:pt modelId="{464456EC-52C7-41AC-A6E5-0314A4DDEB18}" type="pres">
      <dgm:prSet presAssocID="{5CDFBBA3-2FDD-4C85-86C4-8C0CD721D96B}" presName="compNode" presStyleCnt="0"/>
      <dgm:spPr/>
    </dgm:pt>
    <dgm:pt modelId="{736D7FBF-8F9E-474F-822A-905D41FB32C6}" type="pres">
      <dgm:prSet presAssocID="{5CDFBBA3-2FDD-4C85-86C4-8C0CD721D96B}" presName="dummyConnPt" presStyleCnt="0"/>
      <dgm:spPr/>
    </dgm:pt>
    <dgm:pt modelId="{096C7436-C5DF-44E8-968D-E6F1187DCB13}" type="pres">
      <dgm:prSet presAssocID="{5CDFBBA3-2FDD-4C85-86C4-8C0CD721D96B}" presName="node" presStyleLbl="node1" presStyleIdx="2" presStyleCnt="9">
        <dgm:presLayoutVars>
          <dgm:bulletEnabled val="1"/>
        </dgm:presLayoutVars>
      </dgm:prSet>
      <dgm:spPr/>
    </dgm:pt>
    <dgm:pt modelId="{DB6CFB1A-0432-42D9-9950-F19B77A2E6AF}" type="pres">
      <dgm:prSet presAssocID="{1C4BB29A-99E8-42F9-8333-3E5037622633}" presName="sibTrans" presStyleLbl="bgSibTrans2D1" presStyleIdx="2" presStyleCnt="8" custFlipVert="1" custFlipHor="0" custScaleX="1981" custScaleY="107940" custLinFactX="-38054" custLinFactY="-300000" custLinFactNeighborX="-100000" custLinFactNeighborY="-324741"/>
      <dgm:spPr/>
    </dgm:pt>
    <dgm:pt modelId="{C9EC9D43-C460-4A17-A72B-44B749C78214}" type="pres">
      <dgm:prSet presAssocID="{A6A50526-8BAD-4C1A-AED8-B5BF93054EFE}" presName="compNode" presStyleCnt="0"/>
      <dgm:spPr/>
    </dgm:pt>
    <dgm:pt modelId="{D4D22513-8BEA-470D-B79A-8259C7A6173B}" type="pres">
      <dgm:prSet presAssocID="{A6A50526-8BAD-4C1A-AED8-B5BF93054EFE}" presName="dummyConnPt" presStyleCnt="0"/>
      <dgm:spPr/>
    </dgm:pt>
    <dgm:pt modelId="{2CEDB8FA-6682-4631-A9CE-6D75107ADCD3}" type="pres">
      <dgm:prSet presAssocID="{A6A50526-8BAD-4C1A-AED8-B5BF93054EFE}" presName="node" presStyleLbl="node1" presStyleIdx="3" presStyleCnt="9" custScaleY="121129">
        <dgm:presLayoutVars>
          <dgm:bulletEnabled val="1"/>
        </dgm:presLayoutVars>
      </dgm:prSet>
      <dgm:spPr/>
    </dgm:pt>
    <dgm:pt modelId="{ED75932C-3671-457B-A9B4-5EA0E435FF80}" type="pres">
      <dgm:prSet presAssocID="{886692AF-2C85-4594-A5C9-46EC51BDF807}" presName="sibTrans" presStyleLbl="bgSibTrans2D1" presStyleIdx="3" presStyleCnt="8" custFlipVert="1" custFlipHor="1" custScaleX="38520" custScaleY="29264" custLinFactX="-108856" custLinFactY="-384506" custLinFactNeighborX="-200000" custLinFactNeighborY="-400000"/>
      <dgm:spPr/>
    </dgm:pt>
    <dgm:pt modelId="{FB5733C6-A45C-4178-90ED-AB222CB87213}" type="pres">
      <dgm:prSet presAssocID="{F5D5B4E3-D53F-4651-A640-ED08DA78CC34}" presName="compNode" presStyleCnt="0"/>
      <dgm:spPr/>
    </dgm:pt>
    <dgm:pt modelId="{46EB6233-759C-4771-8FE4-4B9C047C7159}" type="pres">
      <dgm:prSet presAssocID="{F5D5B4E3-D53F-4651-A640-ED08DA78CC34}" presName="dummyConnPt" presStyleCnt="0"/>
      <dgm:spPr/>
    </dgm:pt>
    <dgm:pt modelId="{F7F927DB-FDBF-4A23-B30C-DD10ACFE8115}" type="pres">
      <dgm:prSet presAssocID="{F5D5B4E3-D53F-4651-A640-ED08DA78CC34}" presName="node" presStyleLbl="node1" presStyleIdx="4" presStyleCnt="9">
        <dgm:presLayoutVars>
          <dgm:bulletEnabled val="1"/>
        </dgm:presLayoutVars>
      </dgm:prSet>
      <dgm:spPr/>
    </dgm:pt>
    <dgm:pt modelId="{C00A9945-9DCC-4B55-BF4F-B9893167F235}" type="pres">
      <dgm:prSet presAssocID="{B29C1FFB-DA84-4D3B-B735-D4EA093B64FC}" presName="sibTrans" presStyleLbl="bgSibTrans2D1" presStyleIdx="4" presStyleCnt="8" custFlipVert="1" custFlipHor="0" custScaleX="16641" custScaleY="29264" custLinFactX="-103655" custLinFactY="-110898" custLinFactNeighborX="-200000" custLinFactNeighborY="-200000"/>
      <dgm:spPr/>
    </dgm:pt>
    <dgm:pt modelId="{DEC2F6DD-39D9-4020-AF05-9670BC35FB9A}" type="pres">
      <dgm:prSet presAssocID="{1EAEDC6E-BFAA-4B17-9D80-5235F3808AF5}" presName="compNode" presStyleCnt="0"/>
      <dgm:spPr/>
    </dgm:pt>
    <dgm:pt modelId="{F51DFEF5-EC20-4DB6-978D-E4660823E5CD}" type="pres">
      <dgm:prSet presAssocID="{1EAEDC6E-BFAA-4B17-9D80-5235F3808AF5}" presName="dummyConnPt" presStyleCnt="0"/>
      <dgm:spPr/>
    </dgm:pt>
    <dgm:pt modelId="{039EAAE5-2A06-4D8C-8D7A-58B832EC3382}" type="pres">
      <dgm:prSet presAssocID="{1EAEDC6E-BFAA-4B17-9D80-5235F3808AF5}" presName="node" presStyleLbl="node1" presStyleIdx="5" presStyleCnt="9" custAng="0" custScaleY="143608">
        <dgm:presLayoutVars>
          <dgm:bulletEnabled val="1"/>
        </dgm:presLayoutVars>
      </dgm:prSet>
      <dgm:spPr/>
    </dgm:pt>
    <dgm:pt modelId="{5DC74A60-486E-46CD-AABE-E3F2D5EB4D33}" type="pres">
      <dgm:prSet presAssocID="{F67CD012-3807-4DCE-8867-D15204A5D139}" presName="sibTrans" presStyleLbl="bgSibTrans2D1" presStyleIdx="5" presStyleCnt="8" custFlipHor="1" custScaleX="3198" custScaleY="43077" custLinFactX="-100000" custLinFactY="-100000" custLinFactNeighborX="-111355" custLinFactNeighborY="-114991"/>
      <dgm:spPr/>
    </dgm:pt>
    <dgm:pt modelId="{D0134AB4-CFDB-486D-9AB1-75E63BF3530D}" type="pres">
      <dgm:prSet presAssocID="{FF888A17-3CF0-4534-840D-32F1177AAFAF}" presName="compNode" presStyleCnt="0"/>
      <dgm:spPr/>
    </dgm:pt>
    <dgm:pt modelId="{8020617E-15B6-4A3F-8BDC-9284196BE09B}" type="pres">
      <dgm:prSet presAssocID="{FF888A17-3CF0-4534-840D-32F1177AAFAF}" presName="dummyConnPt" presStyleCnt="0"/>
      <dgm:spPr/>
    </dgm:pt>
    <dgm:pt modelId="{4EB53C2B-36B0-4A36-B043-24247DEABA28}" type="pres">
      <dgm:prSet presAssocID="{FF888A17-3CF0-4534-840D-32F1177AAFAF}" presName="node" presStyleLbl="node1" presStyleIdx="6" presStyleCnt="9" custScaleX="124486" custScaleY="159701">
        <dgm:presLayoutVars>
          <dgm:bulletEnabled val="1"/>
        </dgm:presLayoutVars>
      </dgm:prSet>
      <dgm:spPr/>
    </dgm:pt>
    <dgm:pt modelId="{26D27821-3B64-4D6B-A22D-4DB35E5C17EF}" type="pres">
      <dgm:prSet presAssocID="{2A618B8F-E95F-409C-851C-885FDEED61E7}" presName="sibTrans" presStyleLbl="bgSibTrans2D1" presStyleIdx="6" presStyleCnt="8" custFlipVert="1" custFlipHor="1" custScaleX="2804" custScaleY="268728" custLinFactX="-168113" custLinFactY="1000000" custLinFactNeighborX="-200000" custLinFactNeighborY="1084918"/>
      <dgm:spPr/>
    </dgm:pt>
    <dgm:pt modelId="{0767D189-CA86-4DB2-8E64-F91DCB6905C1}" type="pres">
      <dgm:prSet presAssocID="{FC5CF3E6-4DF5-4388-8FE3-A37580EDD475}" presName="compNode" presStyleCnt="0"/>
      <dgm:spPr/>
    </dgm:pt>
    <dgm:pt modelId="{18F383D2-9EE1-48DD-A6AC-9D22F18E5566}" type="pres">
      <dgm:prSet presAssocID="{FC5CF3E6-4DF5-4388-8FE3-A37580EDD475}" presName="dummyConnPt" presStyleCnt="0"/>
      <dgm:spPr/>
    </dgm:pt>
    <dgm:pt modelId="{B46B5733-D808-4406-B04C-108611F51EBB}" type="pres">
      <dgm:prSet presAssocID="{FC5CF3E6-4DF5-4388-8FE3-A37580EDD475}" presName="node" presStyleLbl="node1" presStyleIdx="7" presStyleCnt="9" custScaleX="122263" custScaleY="104915">
        <dgm:presLayoutVars>
          <dgm:bulletEnabled val="1"/>
        </dgm:presLayoutVars>
      </dgm:prSet>
      <dgm:spPr/>
    </dgm:pt>
    <dgm:pt modelId="{AC8BA18B-703D-4E88-807A-723421AE0549}" type="pres">
      <dgm:prSet presAssocID="{D5ABA066-AA66-4949-9445-EAB5133FF97C}" presName="sibTrans" presStyleLbl="bgSibTrans2D1" presStyleIdx="7" presStyleCnt="8" custFlipVert="0" custFlipHor="1" custScaleX="18852" custScaleY="29264" custLinFactX="-258131" custLinFactY="-271177" custLinFactNeighborX="-300000" custLinFactNeighborY="-300000"/>
      <dgm:spPr/>
    </dgm:pt>
    <dgm:pt modelId="{020E1252-99A7-4D82-B8F6-95C8A194B8E2}" type="pres">
      <dgm:prSet presAssocID="{F51C8AD8-4459-4117-80AE-908C33FCCCD2}" presName="compNode" presStyleCnt="0"/>
      <dgm:spPr/>
    </dgm:pt>
    <dgm:pt modelId="{E3F1F856-7474-4A97-8236-C4A15DACD3CA}" type="pres">
      <dgm:prSet presAssocID="{F51C8AD8-4459-4117-80AE-908C33FCCCD2}" presName="dummyConnPt" presStyleCnt="0"/>
      <dgm:spPr/>
    </dgm:pt>
    <dgm:pt modelId="{57273FA0-48F9-4790-A27C-0E56EB0F25E8}" type="pres">
      <dgm:prSet presAssocID="{F51C8AD8-4459-4117-80AE-908C33FCCCD2}" presName="node" presStyleLbl="node1" presStyleIdx="8" presStyleCnt="9" custScaleX="122263" custScaleY="77247">
        <dgm:presLayoutVars>
          <dgm:bulletEnabled val="1"/>
        </dgm:presLayoutVars>
      </dgm:prSet>
      <dgm:spPr/>
    </dgm:pt>
  </dgm:ptLst>
  <dgm:cxnLst>
    <dgm:cxn modelId="{6B0EDA08-4C07-4741-94B2-7066697CF873}" type="presOf" srcId="{AE1D1004-1217-4077-B33A-766F643D1B81}" destId="{5D42680F-C70D-4AA1-A580-AAE3B3680B20}" srcOrd="0" destOrd="0" presId="urn:microsoft.com/office/officeart/2005/8/layout/bProcess4"/>
    <dgm:cxn modelId="{43FC8A0A-8E33-44AD-B5CA-9DC70B0B4E8E}" type="presOf" srcId="{F67CD012-3807-4DCE-8867-D15204A5D139}" destId="{5DC74A60-486E-46CD-AABE-E3F2D5EB4D33}" srcOrd="0" destOrd="0" presId="urn:microsoft.com/office/officeart/2005/8/layout/bProcess4"/>
    <dgm:cxn modelId="{C2F3E613-3B32-4419-9FDA-E3A2EC0C1F08}" srcId="{B147A1DB-552F-45BD-A7D9-69CB74A2B04F}" destId="{FC5CF3E6-4DF5-4388-8FE3-A37580EDD475}" srcOrd="7" destOrd="0" parTransId="{052C9D2D-3DD7-4DBF-8EFB-3312E0DADA9E}" sibTransId="{D5ABA066-AA66-4949-9445-EAB5133FF97C}"/>
    <dgm:cxn modelId="{B2E29019-A395-4EEB-A574-FE4FE32ED984}" srcId="{B147A1DB-552F-45BD-A7D9-69CB74A2B04F}" destId="{5CDFBBA3-2FDD-4C85-86C4-8C0CD721D96B}" srcOrd="2" destOrd="0" parTransId="{84C18B30-2B58-48A7-AB04-B275412A91FC}" sibTransId="{1C4BB29A-99E8-42F9-8333-3E5037622633}"/>
    <dgm:cxn modelId="{5F2DEF22-E685-4F84-BFC7-D1055F7EBFD2}" type="presOf" srcId="{B29C1FFB-DA84-4D3B-B735-D4EA093B64FC}" destId="{C00A9945-9DCC-4B55-BF4F-B9893167F235}" srcOrd="0" destOrd="0" presId="urn:microsoft.com/office/officeart/2005/8/layout/bProcess4"/>
    <dgm:cxn modelId="{FA43662A-42F6-4876-9C17-B35329048D18}" type="presOf" srcId="{F51C8AD8-4459-4117-80AE-908C33FCCCD2}" destId="{57273FA0-48F9-4790-A27C-0E56EB0F25E8}" srcOrd="0" destOrd="0" presId="urn:microsoft.com/office/officeart/2005/8/layout/bProcess4"/>
    <dgm:cxn modelId="{D386CD2A-115C-4035-80D2-E98186DB79F0}" type="presOf" srcId="{861015B1-776A-44F7-A07C-2D1191A156FF}" destId="{2B91FE66-C7D5-4F15-B0B3-351B80EA0354}" srcOrd="0" destOrd="0" presId="urn:microsoft.com/office/officeart/2005/8/layout/bProcess4"/>
    <dgm:cxn modelId="{3D8C9B5B-75BD-42C1-977B-F7E0667F4021}" type="presOf" srcId="{2A618B8F-E95F-409C-851C-885FDEED61E7}" destId="{26D27821-3B64-4D6B-A22D-4DB35E5C17EF}" srcOrd="0" destOrd="0" presId="urn:microsoft.com/office/officeart/2005/8/layout/bProcess4"/>
    <dgm:cxn modelId="{75E3DC65-350F-4886-9091-9A350010C6AC}" type="presOf" srcId="{1EAEDC6E-BFAA-4B17-9D80-5235F3808AF5}" destId="{039EAAE5-2A06-4D8C-8D7A-58B832EC3382}" srcOrd="0" destOrd="0" presId="urn:microsoft.com/office/officeart/2005/8/layout/bProcess4"/>
    <dgm:cxn modelId="{66A59066-E521-4D82-B4AA-B121ED4F873B}" srcId="{B147A1DB-552F-45BD-A7D9-69CB74A2B04F}" destId="{A6A50526-8BAD-4C1A-AED8-B5BF93054EFE}" srcOrd="3" destOrd="0" parTransId="{EA194BD9-4250-40F4-8434-A6CE066CD697}" sibTransId="{886692AF-2C85-4594-A5C9-46EC51BDF807}"/>
    <dgm:cxn modelId="{598BF668-3A9F-45D1-B172-954FCEACF5CF}" type="presOf" srcId="{B147A1DB-552F-45BD-A7D9-69CB74A2B04F}" destId="{0DA2EDB9-E902-4695-A5EB-AE47E64CDD72}" srcOrd="0" destOrd="0" presId="urn:microsoft.com/office/officeart/2005/8/layout/bProcess4"/>
    <dgm:cxn modelId="{162D5B6E-B040-4EDA-A052-87C8A3A7501E}" srcId="{B147A1DB-552F-45BD-A7D9-69CB74A2B04F}" destId="{FF888A17-3CF0-4534-840D-32F1177AAFAF}" srcOrd="6" destOrd="0" parTransId="{CDA46875-9EE6-4122-89CB-71753C5F0CC7}" sibTransId="{2A618B8F-E95F-409C-851C-885FDEED61E7}"/>
    <dgm:cxn modelId="{B92F597B-51C4-4B34-9093-8F5A999638AD}" srcId="{B147A1DB-552F-45BD-A7D9-69CB74A2B04F}" destId="{1EAEDC6E-BFAA-4B17-9D80-5235F3808AF5}" srcOrd="5" destOrd="0" parTransId="{456326D2-550F-48AF-B4CE-B6FF75E74343}" sibTransId="{F67CD012-3807-4DCE-8867-D15204A5D139}"/>
    <dgm:cxn modelId="{744A7D80-9A46-455F-A532-91C61DBB97D3}" type="presOf" srcId="{1C4BB29A-99E8-42F9-8333-3E5037622633}" destId="{DB6CFB1A-0432-42D9-9950-F19B77A2E6AF}" srcOrd="0" destOrd="0" presId="urn:microsoft.com/office/officeart/2005/8/layout/bProcess4"/>
    <dgm:cxn modelId="{0557E484-2617-4B80-8214-EB661F603239}" type="presOf" srcId="{A6A50526-8BAD-4C1A-AED8-B5BF93054EFE}" destId="{2CEDB8FA-6682-4631-A9CE-6D75107ADCD3}" srcOrd="0" destOrd="0" presId="urn:microsoft.com/office/officeart/2005/8/layout/bProcess4"/>
    <dgm:cxn modelId="{B28F6F89-A864-4D1E-B082-9401FA496748}" srcId="{B147A1DB-552F-45BD-A7D9-69CB74A2B04F}" destId="{F51C8AD8-4459-4117-80AE-908C33FCCCD2}" srcOrd="8" destOrd="0" parTransId="{C3C9064B-20C9-4676-9F94-375DB6DC1A12}" sibTransId="{B106725B-19E7-4B4D-A24B-DBE4CB74C119}"/>
    <dgm:cxn modelId="{0BA90994-2B6F-4780-A4F9-AE1EF247CBF3}" type="presOf" srcId="{5CDFBBA3-2FDD-4C85-86C4-8C0CD721D96B}" destId="{096C7436-C5DF-44E8-968D-E6F1187DCB13}" srcOrd="0" destOrd="0" presId="urn:microsoft.com/office/officeart/2005/8/layout/bProcess4"/>
    <dgm:cxn modelId="{D050A298-82A0-4B92-BED8-C26DC36FAE56}" srcId="{B147A1DB-552F-45BD-A7D9-69CB74A2B04F}" destId="{19634209-A108-431D-9879-5EE175DAC389}" srcOrd="1" destOrd="0" parTransId="{38152B5F-A9B2-4E4A-A378-7F1837D3187D}" sibTransId="{AE1D1004-1217-4077-B33A-766F643D1B81}"/>
    <dgm:cxn modelId="{DBC6C599-CC82-4476-B665-302AC3CE9199}" type="presOf" srcId="{BE0980E6-22A4-4C7C-AB0D-6E0F5C1E43ED}" destId="{82472904-16A8-43C5-80B3-27B141867E99}" srcOrd="0" destOrd="0" presId="urn:microsoft.com/office/officeart/2005/8/layout/bProcess4"/>
    <dgm:cxn modelId="{7C98DAA4-ADF3-4086-9647-4D443AA2BF61}" srcId="{B147A1DB-552F-45BD-A7D9-69CB74A2B04F}" destId="{F5D5B4E3-D53F-4651-A640-ED08DA78CC34}" srcOrd="4" destOrd="0" parTransId="{5445B93E-D7C0-48D4-A942-4226B324BA45}" sibTransId="{B29C1FFB-DA84-4D3B-B735-D4EA093B64FC}"/>
    <dgm:cxn modelId="{D3C2F6A6-2E8B-4792-B2A2-DE7E48082B20}" type="presOf" srcId="{FC5CF3E6-4DF5-4388-8FE3-A37580EDD475}" destId="{B46B5733-D808-4406-B04C-108611F51EBB}" srcOrd="0" destOrd="0" presId="urn:microsoft.com/office/officeart/2005/8/layout/bProcess4"/>
    <dgm:cxn modelId="{3808F9AA-8249-476E-AA2D-D88A5527E55D}" srcId="{B147A1DB-552F-45BD-A7D9-69CB74A2B04F}" destId="{861015B1-776A-44F7-A07C-2D1191A156FF}" srcOrd="0" destOrd="0" parTransId="{B9AEEE14-ED83-4B98-8679-CE9D36CD0272}" sibTransId="{BE0980E6-22A4-4C7C-AB0D-6E0F5C1E43ED}"/>
    <dgm:cxn modelId="{EA65BEBA-7925-4AC0-87D3-65BD6EE51B50}" type="presOf" srcId="{19634209-A108-431D-9879-5EE175DAC389}" destId="{EA21875B-0B70-4808-BE6A-E49DD6E2B6BC}" srcOrd="0" destOrd="0" presId="urn:microsoft.com/office/officeart/2005/8/layout/bProcess4"/>
    <dgm:cxn modelId="{FCCBD2C6-2663-49EB-930C-06D08F9AEADE}" type="presOf" srcId="{F5D5B4E3-D53F-4651-A640-ED08DA78CC34}" destId="{F7F927DB-FDBF-4A23-B30C-DD10ACFE8115}" srcOrd="0" destOrd="0" presId="urn:microsoft.com/office/officeart/2005/8/layout/bProcess4"/>
    <dgm:cxn modelId="{6AE1C4DA-E362-406F-8D3F-383DF3675971}" type="presOf" srcId="{D5ABA066-AA66-4949-9445-EAB5133FF97C}" destId="{AC8BA18B-703D-4E88-807A-723421AE0549}" srcOrd="0" destOrd="0" presId="urn:microsoft.com/office/officeart/2005/8/layout/bProcess4"/>
    <dgm:cxn modelId="{914663E2-122B-4A9B-B359-D9C32B9817A6}" type="presOf" srcId="{886692AF-2C85-4594-A5C9-46EC51BDF807}" destId="{ED75932C-3671-457B-A9B4-5EA0E435FF80}" srcOrd="0" destOrd="0" presId="urn:microsoft.com/office/officeart/2005/8/layout/bProcess4"/>
    <dgm:cxn modelId="{F9D083F9-188B-44A9-9224-E24100495D3F}" type="presOf" srcId="{FF888A17-3CF0-4534-840D-32F1177AAFAF}" destId="{4EB53C2B-36B0-4A36-B043-24247DEABA28}" srcOrd="0" destOrd="0" presId="urn:microsoft.com/office/officeart/2005/8/layout/bProcess4"/>
    <dgm:cxn modelId="{D2D9C5EC-FF3C-4277-8FC6-1F2D1850E764}" type="presParOf" srcId="{0DA2EDB9-E902-4695-A5EB-AE47E64CDD72}" destId="{CD8FCCFC-EF49-46B3-8AED-EC40D1722A8F}" srcOrd="0" destOrd="0" presId="urn:microsoft.com/office/officeart/2005/8/layout/bProcess4"/>
    <dgm:cxn modelId="{3474AD18-5FC4-4B8B-88B5-7A3AB7E90D0B}" type="presParOf" srcId="{CD8FCCFC-EF49-46B3-8AED-EC40D1722A8F}" destId="{4AD0B1BF-4436-4A0B-9A26-2E5FBB5B9C5C}" srcOrd="0" destOrd="0" presId="urn:microsoft.com/office/officeart/2005/8/layout/bProcess4"/>
    <dgm:cxn modelId="{811E4E68-6FFD-4127-B329-18EAB8C85875}" type="presParOf" srcId="{CD8FCCFC-EF49-46B3-8AED-EC40D1722A8F}" destId="{2B91FE66-C7D5-4F15-B0B3-351B80EA0354}" srcOrd="1" destOrd="0" presId="urn:microsoft.com/office/officeart/2005/8/layout/bProcess4"/>
    <dgm:cxn modelId="{3BD63EAA-2D6D-437F-9BDD-18532B0CC97B}" type="presParOf" srcId="{0DA2EDB9-E902-4695-A5EB-AE47E64CDD72}" destId="{82472904-16A8-43C5-80B3-27B141867E99}" srcOrd="1" destOrd="0" presId="urn:microsoft.com/office/officeart/2005/8/layout/bProcess4"/>
    <dgm:cxn modelId="{A678A5BE-F067-4558-ABE9-9F00AB3CCA8B}" type="presParOf" srcId="{0DA2EDB9-E902-4695-A5EB-AE47E64CDD72}" destId="{0F96AA0D-8187-4787-B604-0322CE1DE9F7}" srcOrd="2" destOrd="0" presId="urn:microsoft.com/office/officeart/2005/8/layout/bProcess4"/>
    <dgm:cxn modelId="{9079EFBF-DEC7-4289-9591-F5D63E8D8566}" type="presParOf" srcId="{0F96AA0D-8187-4787-B604-0322CE1DE9F7}" destId="{D79B8EBB-A12B-4DE7-A670-D7DA8F152E2F}" srcOrd="0" destOrd="0" presId="urn:microsoft.com/office/officeart/2005/8/layout/bProcess4"/>
    <dgm:cxn modelId="{789D41F5-2892-4C6D-9573-F98FB477C57F}" type="presParOf" srcId="{0F96AA0D-8187-4787-B604-0322CE1DE9F7}" destId="{EA21875B-0B70-4808-BE6A-E49DD6E2B6BC}" srcOrd="1" destOrd="0" presId="urn:microsoft.com/office/officeart/2005/8/layout/bProcess4"/>
    <dgm:cxn modelId="{94BFD275-6B5D-43C8-AC2D-483AD8D817AC}" type="presParOf" srcId="{0DA2EDB9-E902-4695-A5EB-AE47E64CDD72}" destId="{5D42680F-C70D-4AA1-A580-AAE3B3680B20}" srcOrd="3" destOrd="0" presId="urn:microsoft.com/office/officeart/2005/8/layout/bProcess4"/>
    <dgm:cxn modelId="{94FC60E3-D072-4059-80E5-C33C750FEAFB}" type="presParOf" srcId="{0DA2EDB9-E902-4695-A5EB-AE47E64CDD72}" destId="{464456EC-52C7-41AC-A6E5-0314A4DDEB18}" srcOrd="4" destOrd="0" presId="urn:microsoft.com/office/officeart/2005/8/layout/bProcess4"/>
    <dgm:cxn modelId="{EFA6D1C9-A55A-41EA-B57D-2EC52C39658A}" type="presParOf" srcId="{464456EC-52C7-41AC-A6E5-0314A4DDEB18}" destId="{736D7FBF-8F9E-474F-822A-905D41FB32C6}" srcOrd="0" destOrd="0" presId="urn:microsoft.com/office/officeart/2005/8/layout/bProcess4"/>
    <dgm:cxn modelId="{021FAB12-72BC-4E60-A151-4205DBAA377D}" type="presParOf" srcId="{464456EC-52C7-41AC-A6E5-0314A4DDEB18}" destId="{096C7436-C5DF-44E8-968D-E6F1187DCB13}" srcOrd="1" destOrd="0" presId="urn:microsoft.com/office/officeart/2005/8/layout/bProcess4"/>
    <dgm:cxn modelId="{5FB683F8-7E40-4C55-A4E3-D4348796C8A6}" type="presParOf" srcId="{0DA2EDB9-E902-4695-A5EB-AE47E64CDD72}" destId="{DB6CFB1A-0432-42D9-9950-F19B77A2E6AF}" srcOrd="5" destOrd="0" presId="urn:microsoft.com/office/officeart/2005/8/layout/bProcess4"/>
    <dgm:cxn modelId="{F26BEBF4-0272-453D-9C8C-E48640236259}" type="presParOf" srcId="{0DA2EDB9-E902-4695-A5EB-AE47E64CDD72}" destId="{C9EC9D43-C460-4A17-A72B-44B749C78214}" srcOrd="6" destOrd="0" presId="urn:microsoft.com/office/officeart/2005/8/layout/bProcess4"/>
    <dgm:cxn modelId="{39AC3860-8A47-4AFC-B157-5C6D9DE56B11}" type="presParOf" srcId="{C9EC9D43-C460-4A17-A72B-44B749C78214}" destId="{D4D22513-8BEA-470D-B79A-8259C7A6173B}" srcOrd="0" destOrd="0" presId="urn:microsoft.com/office/officeart/2005/8/layout/bProcess4"/>
    <dgm:cxn modelId="{F80FE98C-5846-4961-84DA-6E1572F79EA4}" type="presParOf" srcId="{C9EC9D43-C460-4A17-A72B-44B749C78214}" destId="{2CEDB8FA-6682-4631-A9CE-6D75107ADCD3}" srcOrd="1" destOrd="0" presId="urn:microsoft.com/office/officeart/2005/8/layout/bProcess4"/>
    <dgm:cxn modelId="{6A16C27E-6BD3-49C6-9FC4-CD25F592064F}" type="presParOf" srcId="{0DA2EDB9-E902-4695-A5EB-AE47E64CDD72}" destId="{ED75932C-3671-457B-A9B4-5EA0E435FF80}" srcOrd="7" destOrd="0" presId="urn:microsoft.com/office/officeart/2005/8/layout/bProcess4"/>
    <dgm:cxn modelId="{79A93191-6D31-450C-B73A-E3DF7047E756}" type="presParOf" srcId="{0DA2EDB9-E902-4695-A5EB-AE47E64CDD72}" destId="{FB5733C6-A45C-4178-90ED-AB222CB87213}" srcOrd="8" destOrd="0" presId="urn:microsoft.com/office/officeart/2005/8/layout/bProcess4"/>
    <dgm:cxn modelId="{30D9B49C-B4E8-421F-9278-5BA9F139CB93}" type="presParOf" srcId="{FB5733C6-A45C-4178-90ED-AB222CB87213}" destId="{46EB6233-759C-4771-8FE4-4B9C047C7159}" srcOrd="0" destOrd="0" presId="urn:microsoft.com/office/officeart/2005/8/layout/bProcess4"/>
    <dgm:cxn modelId="{ABE2B6A8-3771-4C08-BB5D-FE2D405CCAC4}" type="presParOf" srcId="{FB5733C6-A45C-4178-90ED-AB222CB87213}" destId="{F7F927DB-FDBF-4A23-B30C-DD10ACFE8115}" srcOrd="1" destOrd="0" presId="urn:microsoft.com/office/officeart/2005/8/layout/bProcess4"/>
    <dgm:cxn modelId="{1C6FA141-FAFB-4ED4-9013-89A215BA8EDC}" type="presParOf" srcId="{0DA2EDB9-E902-4695-A5EB-AE47E64CDD72}" destId="{C00A9945-9DCC-4B55-BF4F-B9893167F235}" srcOrd="9" destOrd="0" presId="urn:microsoft.com/office/officeart/2005/8/layout/bProcess4"/>
    <dgm:cxn modelId="{FEDF18B3-CE22-4126-B21B-67865B0C4560}" type="presParOf" srcId="{0DA2EDB9-E902-4695-A5EB-AE47E64CDD72}" destId="{DEC2F6DD-39D9-4020-AF05-9670BC35FB9A}" srcOrd="10" destOrd="0" presId="urn:microsoft.com/office/officeart/2005/8/layout/bProcess4"/>
    <dgm:cxn modelId="{73FCFF21-3436-4D78-94F1-B5046DDBF56A}" type="presParOf" srcId="{DEC2F6DD-39D9-4020-AF05-9670BC35FB9A}" destId="{F51DFEF5-EC20-4DB6-978D-E4660823E5CD}" srcOrd="0" destOrd="0" presId="urn:microsoft.com/office/officeart/2005/8/layout/bProcess4"/>
    <dgm:cxn modelId="{0350940D-8F75-4103-A53E-83D75D9827BE}" type="presParOf" srcId="{DEC2F6DD-39D9-4020-AF05-9670BC35FB9A}" destId="{039EAAE5-2A06-4D8C-8D7A-58B832EC3382}" srcOrd="1" destOrd="0" presId="urn:microsoft.com/office/officeart/2005/8/layout/bProcess4"/>
    <dgm:cxn modelId="{56595D6F-ACCC-4093-8EAB-D1E08F0484D2}" type="presParOf" srcId="{0DA2EDB9-E902-4695-A5EB-AE47E64CDD72}" destId="{5DC74A60-486E-46CD-AABE-E3F2D5EB4D33}" srcOrd="11" destOrd="0" presId="urn:microsoft.com/office/officeart/2005/8/layout/bProcess4"/>
    <dgm:cxn modelId="{5924C2BD-214E-4465-9CD2-32FEFDC192FF}" type="presParOf" srcId="{0DA2EDB9-E902-4695-A5EB-AE47E64CDD72}" destId="{D0134AB4-CFDB-486D-9AB1-75E63BF3530D}" srcOrd="12" destOrd="0" presId="urn:microsoft.com/office/officeart/2005/8/layout/bProcess4"/>
    <dgm:cxn modelId="{C1024980-7BAC-4217-BB2E-AF6433F1AE7D}" type="presParOf" srcId="{D0134AB4-CFDB-486D-9AB1-75E63BF3530D}" destId="{8020617E-15B6-4A3F-8BDC-9284196BE09B}" srcOrd="0" destOrd="0" presId="urn:microsoft.com/office/officeart/2005/8/layout/bProcess4"/>
    <dgm:cxn modelId="{64CAE8D0-FFF7-4C3E-8702-4231807C208C}" type="presParOf" srcId="{D0134AB4-CFDB-486D-9AB1-75E63BF3530D}" destId="{4EB53C2B-36B0-4A36-B043-24247DEABA28}" srcOrd="1" destOrd="0" presId="urn:microsoft.com/office/officeart/2005/8/layout/bProcess4"/>
    <dgm:cxn modelId="{65E42D96-E73F-41E7-93BD-F7C90CB97AFA}" type="presParOf" srcId="{0DA2EDB9-E902-4695-A5EB-AE47E64CDD72}" destId="{26D27821-3B64-4D6B-A22D-4DB35E5C17EF}" srcOrd="13" destOrd="0" presId="urn:microsoft.com/office/officeart/2005/8/layout/bProcess4"/>
    <dgm:cxn modelId="{A19B27F3-0C44-4AA6-91BE-F1A9AA025D7F}" type="presParOf" srcId="{0DA2EDB9-E902-4695-A5EB-AE47E64CDD72}" destId="{0767D189-CA86-4DB2-8E64-F91DCB6905C1}" srcOrd="14" destOrd="0" presId="urn:microsoft.com/office/officeart/2005/8/layout/bProcess4"/>
    <dgm:cxn modelId="{70159BCC-3E22-4113-8C53-EC0CA2C6ABEC}" type="presParOf" srcId="{0767D189-CA86-4DB2-8E64-F91DCB6905C1}" destId="{18F383D2-9EE1-48DD-A6AC-9D22F18E5566}" srcOrd="0" destOrd="0" presId="urn:microsoft.com/office/officeart/2005/8/layout/bProcess4"/>
    <dgm:cxn modelId="{C1EAE8F7-4BA7-4DD1-AD33-AE476E333C10}" type="presParOf" srcId="{0767D189-CA86-4DB2-8E64-F91DCB6905C1}" destId="{B46B5733-D808-4406-B04C-108611F51EBB}" srcOrd="1" destOrd="0" presId="urn:microsoft.com/office/officeart/2005/8/layout/bProcess4"/>
    <dgm:cxn modelId="{DCFC41AC-535E-4366-9CEE-6465562E965F}" type="presParOf" srcId="{0DA2EDB9-E902-4695-A5EB-AE47E64CDD72}" destId="{AC8BA18B-703D-4E88-807A-723421AE0549}" srcOrd="15" destOrd="0" presId="urn:microsoft.com/office/officeart/2005/8/layout/bProcess4"/>
    <dgm:cxn modelId="{1197DFD5-CFDF-4D3F-A552-89004318F5EC}" type="presParOf" srcId="{0DA2EDB9-E902-4695-A5EB-AE47E64CDD72}" destId="{020E1252-99A7-4D82-B8F6-95C8A194B8E2}" srcOrd="16" destOrd="0" presId="urn:microsoft.com/office/officeart/2005/8/layout/bProcess4"/>
    <dgm:cxn modelId="{2BE64676-A591-46F3-A44C-3D551FB41E3F}" type="presParOf" srcId="{020E1252-99A7-4D82-B8F6-95C8A194B8E2}" destId="{E3F1F856-7474-4A97-8236-C4A15DACD3CA}" srcOrd="0" destOrd="0" presId="urn:microsoft.com/office/officeart/2005/8/layout/bProcess4"/>
    <dgm:cxn modelId="{B28FA710-3791-4740-9436-23147C2ADB88}" type="presParOf" srcId="{020E1252-99A7-4D82-B8F6-95C8A194B8E2}" destId="{57273FA0-48F9-4790-A27C-0E56EB0F25E8}"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567145-6DDF-49E6-A1DE-CE40B5CCB1B1}" type="doc">
      <dgm:prSet loTypeId="urn:microsoft.com/office/officeart/2005/8/layout/hProcess9" loCatId="process" qsTypeId="urn:microsoft.com/office/officeart/2005/8/quickstyle/simple5" qsCatId="simple" csTypeId="urn:microsoft.com/office/officeart/2005/8/colors/accent5_3" csCatId="accent5" phldr="1"/>
      <dgm:spPr/>
      <dgm:t>
        <a:bodyPr/>
        <a:lstStyle/>
        <a:p>
          <a:endParaRPr lang="en-AU"/>
        </a:p>
      </dgm:t>
    </dgm:pt>
    <dgm:pt modelId="{06625631-E82E-4938-B4B4-DA9B3B82AA4E}">
      <dgm:prSet phldrT="[Text]"/>
      <dgm:spPr/>
      <dgm:t>
        <a:bodyPr/>
        <a:lstStyle/>
        <a:p>
          <a:r>
            <a:rPr lang="en-AU" b="1" dirty="0">
              <a:latin typeface="Tahoma" panose="020B0604030504040204" pitchFamily="34" charset="0"/>
              <a:ea typeface="Tahoma" panose="020B0604030504040204" pitchFamily="34" charset="0"/>
              <a:cs typeface="Tahoma" panose="020B0604030504040204" pitchFamily="34" charset="0"/>
            </a:rPr>
            <a:t>February, March, April and May</a:t>
          </a:r>
        </a:p>
        <a:p>
          <a:r>
            <a:rPr lang="en-AU" b="0" dirty="0">
              <a:latin typeface="Tahoma" panose="020B0604030504040204" pitchFamily="34" charset="0"/>
              <a:ea typeface="Tahoma" panose="020B0604030504040204" pitchFamily="34" charset="0"/>
              <a:cs typeface="Tahoma" panose="020B0604030504040204" pitchFamily="34" charset="0"/>
            </a:rPr>
            <a:t>Applications are open</a:t>
          </a:r>
        </a:p>
      </dgm:t>
    </dgm:pt>
    <dgm:pt modelId="{9FD8BD6A-E884-49D4-B776-59ABEF5F70D2}" type="parTrans" cxnId="{236C0743-10DD-41B6-B1B4-2E3945CD95A7}">
      <dgm:prSet/>
      <dgm:spPr/>
      <dgm:t>
        <a:bodyPr/>
        <a:lstStyle/>
        <a:p>
          <a:endParaRPr lang="en-AU"/>
        </a:p>
      </dgm:t>
    </dgm:pt>
    <dgm:pt modelId="{E0DBC6F4-E4BC-4EC8-80EA-BB80BFBD84B9}" type="sibTrans" cxnId="{236C0743-10DD-41B6-B1B4-2E3945CD95A7}">
      <dgm:prSet/>
      <dgm:spPr/>
      <dgm:t>
        <a:bodyPr/>
        <a:lstStyle/>
        <a:p>
          <a:endParaRPr lang="en-AU"/>
        </a:p>
      </dgm:t>
    </dgm:pt>
    <dgm:pt modelId="{443367AF-E653-4F27-A796-D0D0300C0C73}">
      <dgm:prSet phldrT="[Text]"/>
      <dgm:spPr/>
      <dgm:t>
        <a:bodyPr/>
        <a:lstStyle/>
        <a:p>
          <a:pPr algn="ctr"/>
          <a:r>
            <a:rPr lang="en-AU" b="1" dirty="0">
              <a:latin typeface="Tahoma" panose="020B0604030504040204" pitchFamily="34" charset="0"/>
              <a:ea typeface="Tahoma" panose="020B0604030504040204" pitchFamily="34" charset="0"/>
              <a:cs typeface="Tahoma" panose="020B0604030504040204" pitchFamily="34" charset="0"/>
            </a:rPr>
            <a:t>June</a:t>
          </a:r>
        </a:p>
        <a:p>
          <a:pPr algn="ctr"/>
          <a:r>
            <a:rPr lang="en-AU" dirty="0">
              <a:latin typeface="Tahoma" panose="020B0604030504040204" pitchFamily="34" charset="0"/>
              <a:ea typeface="Tahoma" panose="020B0604030504040204" pitchFamily="34" charset="0"/>
              <a:cs typeface="Tahoma" panose="020B0604030504040204" pitchFamily="34" charset="0"/>
            </a:rPr>
            <a:t>Applications are ranked: </a:t>
          </a:r>
        </a:p>
        <a:p>
          <a:pPr algn="l"/>
          <a:r>
            <a:rPr lang="en-AU" dirty="0">
              <a:latin typeface="Tahoma" panose="020B0604030504040204" pitchFamily="34" charset="0"/>
              <a:ea typeface="Tahoma" panose="020B0604030504040204" pitchFamily="34" charset="0"/>
              <a:cs typeface="Tahoma" panose="020B0604030504040204" pitchFamily="34" charset="0"/>
            </a:rPr>
            <a:t>- High </a:t>
          </a:r>
        </a:p>
        <a:p>
          <a:pPr algn="l"/>
          <a:r>
            <a:rPr lang="en-AU" dirty="0">
              <a:latin typeface="Tahoma" panose="020B0604030504040204" pitchFamily="34" charset="0"/>
              <a:ea typeface="Tahoma" panose="020B0604030504040204" pitchFamily="34" charset="0"/>
              <a:cs typeface="Tahoma" panose="020B0604030504040204" pitchFamily="34" charset="0"/>
            </a:rPr>
            <a:t>- Medium   </a:t>
          </a:r>
        </a:p>
        <a:p>
          <a:pPr algn="l"/>
          <a:r>
            <a:rPr lang="en-AU" dirty="0">
              <a:latin typeface="Tahoma" panose="020B0604030504040204" pitchFamily="34" charset="0"/>
              <a:ea typeface="Tahoma" panose="020B0604030504040204" pitchFamily="34" charset="0"/>
              <a:cs typeface="Tahoma" panose="020B0604030504040204" pitchFamily="34" charset="0"/>
            </a:rPr>
            <a:t>- Low</a:t>
          </a:r>
        </a:p>
        <a:p>
          <a:pPr algn="l"/>
          <a:r>
            <a:rPr lang="en-AU" dirty="0">
              <a:latin typeface="Tahoma" panose="020B0604030504040204" pitchFamily="34" charset="0"/>
              <a:ea typeface="Tahoma" panose="020B0604030504040204" pitchFamily="34" charset="0"/>
              <a:cs typeface="Tahoma" panose="020B0604030504040204" pitchFamily="34" charset="0"/>
            </a:rPr>
            <a:t>- Ineligible or to be referred to</a:t>
          </a:r>
          <a:r>
            <a:rPr lang="en-US" dirty="0">
              <a:latin typeface="Tahoma" panose="020B0604030504040204" pitchFamily="34" charset="0"/>
              <a:ea typeface="Tahoma" panose="020B0604030504040204" pitchFamily="34" charset="0"/>
              <a:cs typeface="Tahoma" panose="020B0604030504040204" pitchFamily="34" charset="0"/>
            </a:rPr>
            <a:t> Cat 2</a:t>
          </a:r>
          <a:r>
            <a:rPr lang="en-AU" dirty="0">
              <a:latin typeface="Tahoma" panose="020B0604030504040204" pitchFamily="34" charset="0"/>
              <a:ea typeface="Tahoma" panose="020B0604030504040204" pitchFamily="34" charset="0"/>
              <a:cs typeface="Tahoma" panose="020B0604030504040204" pitchFamily="34" charset="0"/>
            </a:rPr>
            <a:t> </a:t>
          </a:r>
        </a:p>
      </dgm:t>
    </dgm:pt>
    <dgm:pt modelId="{00B38FE3-08F9-4934-9A46-1736A5516F10}" type="parTrans" cxnId="{DF19FFCB-26D3-4003-B337-A694B8532E00}">
      <dgm:prSet/>
      <dgm:spPr/>
      <dgm:t>
        <a:bodyPr/>
        <a:lstStyle/>
        <a:p>
          <a:endParaRPr lang="en-AU"/>
        </a:p>
      </dgm:t>
    </dgm:pt>
    <dgm:pt modelId="{99FFA692-14F3-4108-A8C3-E6503E388355}" type="sibTrans" cxnId="{DF19FFCB-26D3-4003-B337-A694B8532E00}">
      <dgm:prSet/>
      <dgm:spPr/>
      <dgm:t>
        <a:bodyPr/>
        <a:lstStyle/>
        <a:p>
          <a:endParaRPr lang="en-AU"/>
        </a:p>
      </dgm:t>
    </dgm:pt>
    <dgm:pt modelId="{DE9BC5ED-CE09-4E32-B23E-90DC9A63C4EB}">
      <dgm:prSet phldrT="[Text]"/>
      <dgm:spPr/>
      <dgm:t>
        <a:bodyPr/>
        <a:lstStyle/>
        <a:p>
          <a:r>
            <a:rPr lang="en-AU" b="1" dirty="0">
              <a:latin typeface="Tahoma" panose="020B0604030504040204" pitchFamily="34" charset="0"/>
              <a:ea typeface="Tahoma" panose="020B0604030504040204" pitchFamily="34" charset="0"/>
              <a:cs typeface="Tahoma" panose="020B0604030504040204" pitchFamily="34" charset="0"/>
            </a:rPr>
            <a:t>June</a:t>
          </a:r>
        </a:p>
        <a:p>
          <a:r>
            <a:rPr lang="en-AU" dirty="0">
              <a:latin typeface="Tahoma" panose="020B0604030504040204" pitchFamily="34" charset="0"/>
              <a:ea typeface="Tahoma" panose="020B0604030504040204" pitchFamily="34" charset="0"/>
              <a:cs typeface="Tahoma" panose="020B0604030504040204" pitchFamily="34" charset="0"/>
            </a:rPr>
            <a:t>Applications are checked by The Grants Team to ascertain applicants meet all the funding eligibility guidelines and criteria</a:t>
          </a:r>
          <a:endParaRPr lang="en-AU" b="1" dirty="0">
            <a:latin typeface="Tahoma" panose="020B0604030504040204" pitchFamily="34" charset="0"/>
            <a:ea typeface="Tahoma" panose="020B0604030504040204" pitchFamily="34" charset="0"/>
            <a:cs typeface="Tahoma" panose="020B0604030504040204" pitchFamily="34" charset="0"/>
          </a:endParaRPr>
        </a:p>
        <a:p>
          <a:endParaRPr lang="en-AU" b="1" dirty="0">
            <a:latin typeface="Tahoma" panose="020B0604030504040204" pitchFamily="34" charset="0"/>
            <a:ea typeface="Tahoma" panose="020B0604030504040204" pitchFamily="34" charset="0"/>
            <a:cs typeface="Tahoma" panose="020B0604030504040204" pitchFamily="34" charset="0"/>
          </a:endParaRPr>
        </a:p>
      </dgm:t>
    </dgm:pt>
    <dgm:pt modelId="{87FCC3E1-1DD4-4260-A0A6-1302D2E21466}" type="parTrans" cxnId="{45E83375-CBF7-4F2E-A011-9AADFC2E334F}">
      <dgm:prSet/>
      <dgm:spPr/>
      <dgm:t>
        <a:bodyPr/>
        <a:lstStyle/>
        <a:p>
          <a:endParaRPr lang="en-AU"/>
        </a:p>
      </dgm:t>
    </dgm:pt>
    <dgm:pt modelId="{2813387D-0E93-40F3-8168-238B94D3F9CE}" type="sibTrans" cxnId="{45E83375-CBF7-4F2E-A011-9AADFC2E334F}">
      <dgm:prSet/>
      <dgm:spPr/>
      <dgm:t>
        <a:bodyPr/>
        <a:lstStyle/>
        <a:p>
          <a:endParaRPr lang="en-AU"/>
        </a:p>
      </dgm:t>
    </dgm:pt>
    <dgm:pt modelId="{3F0F5E8F-F10C-4C5B-8A04-8E61672201C1}" type="pres">
      <dgm:prSet presAssocID="{9E567145-6DDF-49E6-A1DE-CE40B5CCB1B1}" presName="CompostProcess" presStyleCnt="0">
        <dgm:presLayoutVars>
          <dgm:dir/>
          <dgm:resizeHandles val="exact"/>
        </dgm:presLayoutVars>
      </dgm:prSet>
      <dgm:spPr/>
    </dgm:pt>
    <dgm:pt modelId="{722AE192-74A4-425C-A43D-4F18BA741D94}" type="pres">
      <dgm:prSet presAssocID="{9E567145-6DDF-49E6-A1DE-CE40B5CCB1B1}" presName="arrow" presStyleLbl="bgShp" presStyleIdx="0" presStyleCnt="1" custLinFactNeighborX="-41" custLinFactNeighborY="-632"/>
      <dgm:spPr/>
    </dgm:pt>
    <dgm:pt modelId="{8D342C16-B48C-4A0F-950C-940B5949DEBB}" type="pres">
      <dgm:prSet presAssocID="{9E567145-6DDF-49E6-A1DE-CE40B5CCB1B1}" presName="linearProcess" presStyleCnt="0"/>
      <dgm:spPr/>
    </dgm:pt>
    <dgm:pt modelId="{3A40B204-512A-4E0C-A37A-C19F9A49D6CE}" type="pres">
      <dgm:prSet presAssocID="{06625631-E82E-4938-B4B4-DA9B3B82AA4E}" presName="textNode" presStyleLbl="node1" presStyleIdx="0" presStyleCnt="3" custScaleX="95346" custScaleY="89685" custLinFactX="697" custLinFactNeighborX="100000" custLinFactNeighborY="-3318">
        <dgm:presLayoutVars>
          <dgm:bulletEnabled val="1"/>
        </dgm:presLayoutVars>
      </dgm:prSet>
      <dgm:spPr/>
    </dgm:pt>
    <dgm:pt modelId="{E5D837F1-7BB4-460D-A653-83BA80B9B6E7}" type="pres">
      <dgm:prSet presAssocID="{E0DBC6F4-E4BC-4EC8-80EA-BB80BFBD84B9}" presName="sibTrans" presStyleCnt="0"/>
      <dgm:spPr/>
    </dgm:pt>
    <dgm:pt modelId="{7ACEED75-5EC1-42B7-9FD9-4A150EB6C613}" type="pres">
      <dgm:prSet presAssocID="{443367AF-E653-4F27-A796-D0D0300C0C73}" presName="textNode" presStyleLbl="node1" presStyleIdx="1" presStyleCnt="3" custLinFactX="17468" custLinFactNeighborX="100000" custLinFactNeighborY="-38631">
        <dgm:presLayoutVars>
          <dgm:bulletEnabled val="1"/>
        </dgm:presLayoutVars>
      </dgm:prSet>
      <dgm:spPr/>
    </dgm:pt>
    <dgm:pt modelId="{29779642-3923-4629-9124-867D143FDDF1}" type="pres">
      <dgm:prSet presAssocID="{99FFA692-14F3-4108-A8C3-E6503E388355}" presName="sibTrans" presStyleCnt="0"/>
      <dgm:spPr/>
    </dgm:pt>
    <dgm:pt modelId="{FCEF8DFD-BC5D-41C6-AFBE-614A20E82A7E}" type="pres">
      <dgm:prSet presAssocID="{DE9BC5ED-CE09-4E32-B23E-90DC9A63C4EB}" presName="textNode" presStyleLbl="node1" presStyleIdx="2" presStyleCnt="3" custLinFactX="-77161" custLinFactNeighborX="-100000" custLinFactNeighborY="68166">
        <dgm:presLayoutVars>
          <dgm:bulletEnabled val="1"/>
        </dgm:presLayoutVars>
      </dgm:prSet>
      <dgm:spPr/>
    </dgm:pt>
  </dgm:ptLst>
  <dgm:cxnLst>
    <dgm:cxn modelId="{A0677815-4920-4152-9793-E811AC5F14A5}" type="presOf" srcId="{443367AF-E653-4F27-A796-D0D0300C0C73}" destId="{7ACEED75-5EC1-42B7-9FD9-4A150EB6C613}" srcOrd="0" destOrd="0" presId="urn:microsoft.com/office/officeart/2005/8/layout/hProcess9"/>
    <dgm:cxn modelId="{5B4B8D22-42DE-42EE-83AA-3A71D08E3A1F}" type="presOf" srcId="{DE9BC5ED-CE09-4E32-B23E-90DC9A63C4EB}" destId="{FCEF8DFD-BC5D-41C6-AFBE-614A20E82A7E}" srcOrd="0" destOrd="0" presId="urn:microsoft.com/office/officeart/2005/8/layout/hProcess9"/>
    <dgm:cxn modelId="{98A4EE2E-860A-4CE4-9107-347172DEA49C}" type="presOf" srcId="{06625631-E82E-4938-B4B4-DA9B3B82AA4E}" destId="{3A40B204-512A-4E0C-A37A-C19F9A49D6CE}" srcOrd="0" destOrd="0" presId="urn:microsoft.com/office/officeart/2005/8/layout/hProcess9"/>
    <dgm:cxn modelId="{236C0743-10DD-41B6-B1B4-2E3945CD95A7}" srcId="{9E567145-6DDF-49E6-A1DE-CE40B5CCB1B1}" destId="{06625631-E82E-4938-B4B4-DA9B3B82AA4E}" srcOrd="0" destOrd="0" parTransId="{9FD8BD6A-E884-49D4-B776-59ABEF5F70D2}" sibTransId="{E0DBC6F4-E4BC-4EC8-80EA-BB80BFBD84B9}"/>
    <dgm:cxn modelId="{45E83375-CBF7-4F2E-A011-9AADFC2E334F}" srcId="{9E567145-6DDF-49E6-A1DE-CE40B5CCB1B1}" destId="{DE9BC5ED-CE09-4E32-B23E-90DC9A63C4EB}" srcOrd="2" destOrd="0" parTransId="{87FCC3E1-1DD4-4260-A0A6-1302D2E21466}" sibTransId="{2813387D-0E93-40F3-8168-238B94D3F9CE}"/>
    <dgm:cxn modelId="{99A9489E-88F4-4245-A690-07AAC8FF8F53}" type="presOf" srcId="{9E567145-6DDF-49E6-A1DE-CE40B5CCB1B1}" destId="{3F0F5E8F-F10C-4C5B-8A04-8E61672201C1}" srcOrd="0" destOrd="0" presId="urn:microsoft.com/office/officeart/2005/8/layout/hProcess9"/>
    <dgm:cxn modelId="{DF19FFCB-26D3-4003-B337-A694B8532E00}" srcId="{9E567145-6DDF-49E6-A1DE-CE40B5CCB1B1}" destId="{443367AF-E653-4F27-A796-D0D0300C0C73}" srcOrd="1" destOrd="0" parTransId="{00B38FE3-08F9-4934-9A46-1736A5516F10}" sibTransId="{99FFA692-14F3-4108-A8C3-E6503E388355}"/>
    <dgm:cxn modelId="{1605D759-CE43-4361-B415-65784E494FC0}" type="presParOf" srcId="{3F0F5E8F-F10C-4C5B-8A04-8E61672201C1}" destId="{722AE192-74A4-425C-A43D-4F18BA741D94}" srcOrd="0" destOrd="0" presId="urn:microsoft.com/office/officeart/2005/8/layout/hProcess9"/>
    <dgm:cxn modelId="{88E24D28-8976-492C-9F23-EFE2E576843D}" type="presParOf" srcId="{3F0F5E8F-F10C-4C5B-8A04-8E61672201C1}" destId="{8D342C16-B48C-4A0F-950C-940B5949DEBB}" srcOrd="1" destOrd="0" presId="urn:microsoft.com/office/officeart/2005/8/layout/hProcess9"/>
    <dgm:cxn modelId="{12DC5E64-AFAD-4CC1-A382-CAF0E9F855DB}" type="presParOf" srcId="{8D342C16-B48C-4A0F-950C-940B5949DEBB}" destId="{3A40B204-512A-4E0C-A37A-C19F9A49D6CE}" srcOrd="0" destOrd="0" presId="urn:microsoft.com/office/officeart/2005/8/layout/hProcess9"/>
    <dgm:cxn modelId="{E5CEDABA-90A4-4FE6-A7A6-3C5B062E4AFC}" type="presParOf" srcId="{8D342C16-B48C-4A0F-950C-940B5949DEBB}" destId="{E5D837F1-7BB4-460D-A653-83BA80B9B6E7}" srcOrd="1" destOrd="0" presId="urn:microsoft.com/office/officeart/2005/8/layout/hProcess9"/>
    <dgm:cxn modelId="{25F585B7-D362-4572-BFF0-5324753703C0}" type="presParOf" srcId="{8D342C16-B48C-4A0F-950C-940B5949DEBB}" destId="{7ACEED75-5EC1-42B7-9FD9-4A150EB6C613}" srcOrd="2" destOrd="0" presId="urn:microsoft.com/office/officeart/2005/8/layout/hProcess9"/>
    <dgm:cxn modelId="{7825E4BB-A81C-438A-B1E2-6DAF5B8ACABC}" type="presParOf" srcId="{8D342C16-B48C-4A0F-950C-940B5949DEBB}" destId="{29779642-3923-4629-9124-867D143FDDF1}" srcOrd="3" destOrd="0" presId="urn:microsoft.com/office/officeart/2005/8/layout/hProcess9"/>
    <dgm:cxn modelId="{A3CBD094-704B-461E-B69B-893DA77E3976}" type="presParOf" srcId="{8D342C16-B48C-4A0F-950C-940B5949DEBB}" destId="{FCEF8DFD-BC5D-41C6-AFBE-614A20E82A7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567145-6DDF-49E6-A1DE-CE40B5CCB1B1}" type="doc">
      <dgm:prSet loTypeId="urn:microsoft.com/office/officeart/2005/8/layout/hProcess9" loCatId="process" qsTypeId="urn:microsoft.com/office/officeart/2005/8/quickstyle/simple5" qsCatId="simple" csTypeId="urn:microsoft.com/office/officeart/2005/8/colors/accent5_3" csCatId="accent5" phldr="1"/>
      <dgm:spPr/>
      <dgm:t>
        <a:bodyPr/>
        <a:lstStyle/>
        <a:p>
          <a:endParaRPr lang="en-AU"/>
        </a:p>
      </dgm:t>
    </dgm:pt>
    <dgm:pt modelId="{19CFE512-8214-4310-946A-02A4283E886F}">
      <dgm:prSet phldrT="[Text]"/>
      <dgm:spPr/>
      <dgm:t>
        <a:bodyPr/>
        <a:lstStyle/>
        <a:p>
          <a:pPr algn="ctr"/>
          <a:r>
            <a:rPr lang="en-AU" b="1" dirty="0">
              <a:latin typeface="Tahoma" panose="020B0604030504040204" pitchFamily="34" charset="0"/>
              <a:ea typeface="Tahoma" panose="020B0604030504040204" pitchFamily="34" charset="0"/>
              <a:cs typeface="Tahoma" panose="020B0604030504040204" pitchFamily="34" charset="0"/>
            </a:rPr>
            <a:t>August</a:t>
          </a:r>
        </a:p>
        <a:p>
          <a:pPr algn="ctr"/>
          <a:r>
            <a:rPr lang="en-AU" altLang="en-US" dirty="0">
              <a:latin typeface="Tahoma" panose="020B0604030504040204" pitchFamily="34" charset="0"/>
              <a:ea typeface="Tahoma" panose="020B0604030504040204" pitchFamily="34" charset="0"/>
              <a:cs typeface="Tahoma" panose="020B0604030504040204" pitchFamily="34" charset="0"/>
            </a:rPr>
            <a:t>Successful recipients will receive an</a:t>
          </a:r>
          <a:r>
            <a:rPr lang="en-AU" altLang="en-US" baseline="0" dirty="0">
              <a:latin typeface="Tahoma" panose="020B0604030504040204" pitchFamily="34" charset="0"/>
              <a:ea typeface="Tahoma" panose="020B0604030504040204" pitchFamily="34" charset="0"/>
              <a:cs typeface="Tahoma" panose="020B0604030504040204" pitchFamily="34" charset="0"/>
            </a:rPr>
            <a:t> email from the funding Club notifying of outcome and </a:t>
          </a:r>
          <a:r>
            <a:rPr lang="en-AU" altLang="en-US" baseline="0" dirty="0">
              <a:solidFill>
                <a:schemeClr val="bg1"/>
              </a:solidFill>
              <a:latin typeface="Tahoma" panose="020B0604030504040204" pitchFamily="34" charset="0"/>
              <a:ea typeface="Tahoma" panose="020B0604030504040204" pitchFamily="34" charset="0"/>
              <a:cs typeface="Tahoma" panose="020B0604030504040204" pitchFamily="34" charset="0"/>
            </a:rPr>
            <a:t>requirements. If project is over $10,000, applicant will need to return the Letter of Offer (PDF form) to Club. Council to notify unsuccessful applicants.</a:t>
          </a:r>
          <a:endParaRPr lang="en-AU" b="1" dirty="0">
            <a:latin typeface="Tahoma" panose="020B0604030504040204" pitchFamily="34" charset="0"/>
            <a:ea typeface="Tahoma" panose="020B0604030504040204" pitchFamily="34" charset="0"/>
            <a:cs typeface="Tahoma" panose="020B0604030504040204" pitchFamily="34" charset="0"/>
          </a:endParaRPr>
        </a:p>
      </dgm:t>
    </dgm:pt>
    <dgm:pt modelId="{24DC958E-A62C-4BDD-BCB8-9DE6A183C0F3}" type="parTrans" cxnId="{FB1CBC28-5E94-4CD7-B048-E0FBBDB9E81C}">
      <dgm:prSet/>
      <dgm:spPr/>
      <dgm:t>
        <a:bodyPr/>
        <a:lstStyle/>
        <a:p>
          <a:endParaRPr lang="en-AU"/>
        </a:p>
      </dgm:t>
    </dgm:pt>
    <dgm:pt modelId="{0854DC2F-9A91-410E-8572-616CF7E61FA2}" type="sibTrans" cxnId="{FB1CBC28-5E94-4CD7-B048-E0FBBDB9E81C}">
      <dgm:prSet/>
      <dgm:spPr/>
      <dgm:t>
        <a:bodyPr/>
        <a:lstStyle/>
        <a:p>
          <a:endParaRPr lang="en-AU"/>
        </a:p>
      </dgm:t>
    </dgm:pt>
    <dgm:pt modelId="{5E5D85BD-1CD8-4041-945A-A8212B0A0A0D}">
      <dgm:prSet/>
      <dgm:spPr/>
      <dgm:t>
        <a:bodyPr/>
        <a:lstStyle/>
        <a:p>
          <a:r>
            <a:rPr lang="en-AU" b="1" dirty="0">
              <a:latin typeface="Tahoma" panose="020B0604030504040204" pitchFamily="34" charset="0"/>
              <a:ea typeface="Tahoma" panose="020B0604030504040204" pitchFamily="34" charset="0"/>
              <a:cs typeface="Tahoma" panose="020B0604030504040204" pitchFamily="34" charset="0"/>
            </a:rPr>
            <a:t>July </a:t>
          </a:r>
        </a:p>
        <a:p>
          <a:r>
            <a:rPr lang="en-AU" dirty="0">
              <a:latin typeface="Tahoma" panose="020B0604030504040204" pitchFamily="34" charset="0"/>
              <a:ea typeface="Tahoma" panose="020B0604030504040204" pitchFamily="34" charset="0"/>
              <a:cs typeface="Tahoma" panose="020B0604030504040204" pitchFamily="34" charset="0"/>
            </a:rPr>
            <a:t>Clubs representatives meet to select projects of their choice for funding</a:t>
          </a:r>
          <a:endParaRPr lang="en-AU" b="1" dirty="0">
            <a:latin typeface="Tahoma" panose="020B0604030504040204" pitchFamily="34" charset="0"/>
            <a:ea typeface="Tahoma" panose="020B0604030504040204" pitchFamily="34" charset="0"/>
            <a:cs typeface="Tahoma" panose="020B0604030504040204" pitchFamily="34" charset="0"/>
          </a:endParaRPr>
        </a:p>
        <a:p>
          <a:endParaRPr lang="en-AU" b="1" dirty="0">
            <a:latin typeface="Tahoma" panose="020B0604030504040204" pitchFamily="34" charset="0"/>
            <a:ea typeface="Tahoma" panose="020B0604030504040204" pitchFamily="34" charset="0"/>
            <a:cs typeface="Tahoma" panose="020B0604030504040204" pitchFamily="34" charset="0"/>
          </a:endParaRPr>
        </a:p>
      </dgm:t>
    </dgm:pt>
    <dgm:pt modelId="{877CBBD1-54BE-4469-8A22-31DA634553F6}" type="parTrans" cxnId="{71D96CE0-E56D-43FA-9AE4-9B840A9934DB}">
      <dgm:prSet/>
      <dgm:spPr/>
      <dgm:t>
        <a:bodyPr/>
        <a:lstStyle/>
        <a:p>
          <a:endParaRPr lang="en-AU"/>
        </a:p>
      </dgm:t>
    </dgm:pt>
    <dgm:pt modelId="{B1282ED7-A04D-4251-A318-15120D5FE340}" type="sibTrans" cxnId="{71D96CE0-E56D-43FA-9AE4-9B840A9934DB}">
      <dgm:prSet/>
      <dgm:spPr/>
      <dgm:t>
        <a:bodyPr/>
        <a:lstStyle/>
        <a:p>
          <a:endParaRPr lang="en-AU"/>
        </a:p>
      </dgm:t>
    </dgm:pt>
    <dgm:pt modelId="{3F0F5E8F-F10C-4C5B-8A04-8E61672201C1}" type="pres">
      <dgm:prSet presAssocID="{9E567145-6DDF-49E6-A1DE-CE40B5CCB1B1}" presName="CompostProcess" presStyleCnt="0">
        <dgm:presLayoutVars>
          <dgm:dir/>
          <dgm:resizeHandles val="exact"/>
        </dgm:presLayoutVars>
      </dgm:prSet>
      <dgm:spPr/>
    </dgm:pt>
    <dgm:pt modelId="{722AE192-74A4-425C-A43D-4F18BA741D94}" type="pres">
      <dgm:prSet presAssocID="{9E567145-6DDF-49E6-A1DE-CE40B5CCB1B1}" presName="arrow" presStyleLbl="bgShp" presStyleIdx="0" presStyleCnt="1" custLinFactNeighborX="-41" custLinFactNeighborY="-632"/>
      <dgm:spPr/>
    </dgm:pt>
    <dgm:pt modelId="{8D342C16-B48C-4A0F-950C-940B5949DEBB}" type="pres">
      <dgm:prSet presAssocID="{9E567145-6DDF-49E6-A1DE-CE40B5CCB1B1}" presName="linearProcess" presStyleCnt="0"/>
      <dgm:spPr/>
    </dgm:pt>
    <dgm:pt modelId="{31C93414-E6EF-4476-A4B8-08F241D9F759}" type="pres">
      <dgm:prSet presAssocID="{5E5D85BD-1CD8-4041-945A-A8212B0A0A0D}" presName="textNode" presStyleLbl="node1" presStyleIdx="0" presStyleCnt="2">
        <dgm:presLayoutVars>
          <dgm:bulletEnabled val="1"/>
        </dgm:presLayoutVars>
      </dgm:prSet>
      <dgm:spPr/>
    </dgm:pt>
    <dgm:pt modelId="{D1A0797E-FEA2-4D48-AD9E-73355218E137}" type="pres">
      <dgm:prSet presAssocID="{B1282ED7-A04D-4251-A318-15120D5FE340}" presName="sibTrans" presStyleCnt="0"/>
      <dgm:spPr/>
    </dgm:pt>
    <dgm:pt modelId="{26E5F407-5E00-4002-81DB-55A067DB1A82}" type="pres">
      <dgm:prSet presAssocID="{19CFE512-8214-4310-946A-02A4283E886F}" presName="textNode" presStyleLbl="node1" presStyleIdx="1" presStyleCnt="2" custScaleX="98517" custScaleY="90632" custLinFactNeighborX="-52996" custLinFactNeighborY="-885">
        <dgm:presLayoutVars>
          <dgm:bulletEnabled val="1"/>
        </dgm:presLayoutVars>
      </dgm:prSet>
      <dgm:spPr/>
    </dgm:pt>
  </dgm:ptLst>
  <dgm:cxnLst>
    <dgm:cxn modelId="{FB1CBC28-5E94-4CD7-B048-E0FBBDB9E81C}" srcId="{9E567145-6DDF-49E6-A1DE-CE40B5CCB1B1}" destId="{19CFE512-8214-4310-946A-02A4283E886F}" srcOrd="1" destOrd="0" parTransId="{24DC958E-A62C-4BDD-BCB8-9DE6A183C0F3}" sibTransId="{0854DC2F-9A91-410E-8572-616CF7E61FA2}"/>
    <dgm:cxn modelId="{B9A60A4D-F838-4DE0-96FA-A9708B3E3D3C}" type="presOf" srcId="{9E567145-6DDF-49E6-A1DE-CE40B5CCB1B1}" destId="{3F0F5E8F-F10C-4C5B-8A04-8E61672201C1}" srcOrd="0" destOrd="0" presId="urn:microsoft.com/office/officeart/2005/8/layout/hProcess9"/>
    <dgm:cxn modelId="{BDBA9EB6-946A-4D0F-A30C-9270D9072761}" type="presOf" srcId="{5E5D85BD-1CD8-4041-945A-A8212B0A0A0D}" destId="{31C93414-E6EF-4476-A4B8-08F241D9F759}" srcOrd="0" destOrd="0" presId="urn:microsoft.com/office/officeart/2005/8/layout/hProcess9"/>
    <dgm:cxn modelId="{BC0C62CE-344F-4167-8A67-D024BD05505F}" type="presOf" srcId="{19CFE512-8214-4310-946A-02A4283E886F}" destId="{26E5F407-5E00-4002-81DB-55A067DB1A82}" srcOrd="0" destOrd="0" presId="urn:microsoft.com/office/officeart/2005/8/layout/hProcess9"/>
    <dgm:cxn modelId="{71D96CE0-E56D-43FA-9AE4-9B840A9934DB}" srcId="{9E567145-6DDF-49E6-A1DE-CE40B5CCB1B1}" destId="{5E5D85BD-1CD8-4041-945A-A8212B0A0A0D}" srcOrd="0" destOrd="0" parTransId="{877CBBD1-54BE-4469-8A22-31DA634553F6}" sibTransId="{B1282ED7-A04D-4251-A318-15120D5FE340}"/>
    <dgm:cxn modelId="{BAE661C7-E210-45C8-ACD0-E59681C6A2B9}" type="presParOf" srcId="{3F0F5E8F-F10C-4C5B-8A04-8E61672201C1}" destId="{722AE192-74A4-425C-A43D-4F18BA741D94}" srcOrd="0" destOrd="0" presId="urn:microsoft.com/office/officeart/2005/8/layout/hProcess9"/>
    <dgm:cxn modelId="{B5BB658C-CF4B-4A8D-8E2F-E6079CC71BD5}" type="presParOf" srcId="{3F0F5E8F-F10C-4C5B-8A04-8E61672201C1}" destId="{8D342C16-B48C-4A0F-950C-940B5949DEBB}" srcOrd="1" destOrd="0" presId="urn:microsoft.com/office/officeart/2005/8/layout/hProcess9"/>
    <dgm:cxn modelId="{9C15C731-7A49-4F42-80C9-7B527788D014}" type="presParOf" srcId="{8D342C16-B48C-4A0F-950C-940B5949DEBB}" destId="{31C93414-E6EF-4476-A4B8-08F241D9F759}" srcOrd="0" destOrd="0" presId="urn:microsoft.com/office/officeart/2005/8/layout/hProcess9"/>
    <dgm:cxn modelId="{DD7EDE0E-6B75-4041-8F21-4D2F10CCDDDE}" type="presParOf" srcId="{8D342C16-B48C-4A0F-950C-940B5949DEBB}" destId="{D1A0797E-FEA2-4D48-AD9E-73355218E137}" srcOrd="1" destOrd="0" presId="urn:microsoft.com/office/officeart/2005/8/layout/hProcess9"/>
    <dgm:cxn modelId="{8B29780A-574B-4141-8A8E-E6FA57F2AE9A}" type="presParOf" srcId="{8D342C16-B48C-4A0F-950C-940B5949DEBB}" destId="{26E5F407-5E00-4002-81DB-55A067DB1A82}"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567145-6DDF-49E6-A1DE-CE40B5CCB1B1}" type="doc">
      <dgm:prSet loTypeId="urn:microsoft.com/office/officeart/2005/8/layout/hProcess9" loCatId="process" qsTypeId="urn:microsoft.com/office/officeart/2005/8/quickstyle/simple5" qsCatId="simple" csTypeId="urn:microsoft.com/office/officeart/2005/8/colors/accent5_3" csCatId="accent5" phldr="1"/>
      <dgm:spPr/>
      <dgm:t>
        <a:bodyPr/>
        <a:lstStyle/>
        <a:p>
          <a:endParaRPr lang="en-AU"/>
        </a:p>
      </dgm:t>
    </dgm:pt>
    <dgm:pt modelId="{06625631-E82E-4938-B4B4-DA9B3B82AA4E}">
      <dgm:prSet phldrT="[Text]" custT="1"/>
      <dgm:spPr/>
      <dgm:t>
        <a:bodyPr/>
        <a:lstStyle/>
        <a:p>
          <a:pPr marL="0" lvl="0" algn="ctr" defTabSz="622300">
            <a:lnSpc>
              <a:spcPct val="90000"/>
            </a:lnSpc>
            <a:spcBef>
              <a:spcPct val="0"/>
            </a:spcBef>
            <a:spcAft>
              <a:spcPct val="35000"/>
            </a:spcAft>
            <a:buNone/>
          </a:pPr>
          <a:r>
            <a:rPr lang="en-AU" sz="1400" b="1" kern="1200" dirty="0">
              <a:solidFill>
                <a:prstClr val="white"/>
              </a:solidFill>
              <a:latin typeface="Tahoma" panose="020B0604030504040204" pitchFamily="34" charset="0"/>
              <a:ea typeface="Tahoma" panose="020B0604030504040204" pitchFamily="34" charset="0"/>
              <a:cs typeface="Tahoma" panose="020B0604030504040204" pitchFamily="34" charset="0"/>
            </a:rPr>
            <a:t>September</a:t>
          </a:r>
        </a:p>
        <a:p>
          <a:pPr marL="0" lvl="0" algn="ctr" defTabSz="622300">
            <a:lnSpc>
              <a:spcPct val="90000"/>
            </a:lnSpc>
            <a:spcBef>
              <a:spcPct val="0"/>
            </a:spcBef>
            <a:spcAft>
              <a:spcPct val="35000"/>
            </a:spcAft>
            <a:buNone/>
          </a:pPr>
          <a:r>
            <a:rPr lang="en-AU" sz="1400" b="0" kern="1200" dirty="0">
              <a:solidFill>
                <a:prstClr val="white"/>
              </a:solidFill>
              <a:latin typeface="Tahoma" panose="020B0604030504040204" pitchFamily="34" charset="0"/>
              <a:ea typeface="Tahoma" panose="020B0604030504040204" pitchFamily="34" charset="0"/>
              <a:cs typeface="Tahoma" panose="020B0604030504040204" pitchFamily="34" charset="0"/>
            </a:rPr>
            <a:t>Presentation Ceremony</a:t>
          </a:r>
        </a:p>
      </dgm:t>
    </dgm:pt>
    <dgm:pt modelId="{9FD8BD6A-E884-49D4-B776-59ABEF5F70D2}" type="parTrans" cxnId="{236C0743-10DD-41B6-B1B4-2E3945CD95A7}">
      <dgm:prSet/>
      <dgm:spPr/>
      <dgm:t>
        <a:bodyPr/>
        <a:lstStyle/>
        <a:p>
          <a:endParaRPr lang="en-AU"/>
        </a:p>
      </dgm:t>
    </dgm:pt>
    <dgm:pt modelId="{E0DBC6F4-E4BC-4EC8-80EA-BB80BFBD84B9}" type="sibTrans" cxnId="{236C0743-10DD-41B6-B1B4-2E3945CD95A7}">
      <dgm:prSet/>
      <dgm:spPr/>
      <dgm:t>
        <a:bodyPr/>
        <a:lstStyle/>
        <a:p>
          <a:endParaRPr lang="en-AU"/>
        </a:p>
      </dgm:t>
    </dgm:pt>
    <dgm:pt modelId="{3F0F5E8F-F10C-4C5B-8A04-8E61672201C1}" type="pres">
      <dgm:prSet presAssocID="{9E567145-6DDF-49E6-A1DE-CE40B5CCB1B1}" presName="CompostProcess" presStyleCnt="0">
        <dgm:presLayoutVars>
          <dgm:dir/>
          <dgm:resizeHandles val="exact"/>
        </dgm:presLayoutVars>
      </dgm:prSet>
      <dgm:spPr/>
    </dgm:pt>
    <dgm:pt modelId="{722AE192-74A4-425C-A43D-4F18BA741D94}" type="pres">
      <dgm:prSet presAssocID="{9E567145-6DDF-49E6-A1DE-CE40B5CCB1B1}" presName="arrow" presStyleLbl="bgShp" presStyleIdx="0" presStyleCnt="1" custLinFactNeighborX="405" custLinFactNeighborY="0"/>
      <dgm:spPr/>
    </dgm:pt>
    <dgm:pt modelId="{8D342C16-B48C-4A0F-950C-940B5949DEBB}" type="pres">
      <dgm:prSet presAssocID="{9E567145-6DDF-49E6-A1DE-CE40B5CCB1B1}" presName="linearProcess" presStyleCnt="0"/>
      <dgm:spPr/>
    </dgm:pt>
    <dgm:pt modelId="{3A40B204-512A-4E0C-A37A-C19F9A49D6CE}" type="pres">
      <dgm:prSet presAssocID="{06625631-E82E-4938-B4B4-DA9B3B82AA4E}" presName="textNode" presStyleLbl="node1" presStyleIdx="0" presStyleCnt="1" custScaleX="116883" custScaleY="107441" custLinFactNeighborX="-35404" custLinFactNeighborY="-2552">
        <dgm:presLayoutVars>
          <dgm:bulletEnabled val="1"/>
        </dgm:presLayoutVars>
      </dgm:prSet>
      <dgm:spPr/>
    </dgm:pt>
  </dgm:ptLst>
  <dgm:cxnLst>
    <dgm:cxn modelId="{236C0743-10DD-41B6-B1B4-2E3945CD95A7}" srcId="{9E567145-6DDF-49E6-A1DE-CE40B5CCB1B1}" destId="{06625631-E82E-4938-B4B4-DA9B3B82AA4E}" srcOrd="0" destOrd="0" parTransId="{9FD8BD6A-E884-49D4-B776-59ABEF5F70D2}" sibTransId="{E0DBC6F4-E4BC-4EC8-80EA-BB80BFBD84B9}"/>
    <dgm:cxn modelId="{B9A60A4D-F838-4DE0-96FA-A9708B3E3D3C}" type="presOf" srcId="{9E567145-6DDF-49E6-A1DE-CE40B5CCB1B1}" destId="{3F0F5E8F-F10C-4C5B-8A04-8E61672201C1}" srcOrd="0" destOrd="0" presId="urn:microsoft.com/office/officeart/2005/8/layout/hProcess9"/>
    <dgm:cxn modelId="{E1967ED9-CF0A-499A-9456-CCF51D7686CD}" type="presOf" srcId="{06625631-E82E-4938-B4B4-DA9B3B82AA4E}" destId="{3A40B204-512A-4E0C-A37A-C19F9A49D6CE}" srcOrd="0" destOrd="0" presId="urn:microsoft.com/office/officeart/2005/8/layout/hProcess9"/>
    <dgm:cxn modelId="{BAE661C7-E210-45C8-ACD0-E59681C6A2B9}" type="presParOf" srcId="{3F0F5E8F-F10C-4C5B-8A04-8E61672201C1}" destId="{722AE192-74A4-425C-A43D-4F18BA741D94}" srcOrd="0" destOrd="0" presId="urn:microsoft.com/office/officeart/2005/8/layout/hProcess9"/>
    <dgm:cxn modelId="{B5BB658C-CF4B-4A8D-8E2F-E6079CC71BD5}" type="presParOf" srcId="{3F0F5E8F-F10C-4C5B-8A04-8E61672201C1}" destId="{8D342C16-B48C-4A0F-950C-940B5949DEBB}" srcOrd="1" destOrd="0" presId="urn:microsoft.com/office/officeart/2005/8/layout/hProcess9"/>
    <dgm:cxn modelId="{7C0185BF-9318-4ABB-9F57-C49B54307E6A}" type="presParOf" srcId="{8D342C16-B48C-4A0F-950C-940B5949DEBB}" destId="{3A40B204-512A-4E0C-A37A-C19F9A49D6CE}"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9D29118-6531-4565-A409-240026A49093}" type="doc">
      <dgm:prSet loTypeId="urn:microsoft.com/office/officeart/2005/8/layout/vProcess5" loCatId="process" qsTypeId="urn:microsoft.com/office/officeart/2005/8/quickstyle/simple3" qsCatId="simple" csTypeId="urn:microsoft.com/office/officeart/2005/8/colors/accent6_5" csCatId="accent6" phldr="1"/>
      <dgm:spPr/>
      <dgm:t>
        <a:bodyPr/>
        <a:lstStyle/>
        <a:p>
          <a:endParaRPr lang="en-AU"/>
        </a:p>
      </dgm:t>
    </dgm:pt>
    <dgm:pt modelId="{AC36BCEF-0A33-4C98-A1B4-384EAC789BD9}">
      <dgm:prSet phldrT="[Text]"/>
      <dgm:spPr/>
      <dgm:t>
        <a:bodyPr/>
        <a:lstStyle/>
        <a:p>
          <a:pPr algn="ctr"/>
          <a:r>
            <a:rPr lang="en-AU"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1"/>
            </a:rPr>
            <a:t>www.fairfieldcity.nsw.gov.au</a:t>
          </a:r>
          <a:r>
            <a:rPr lang="en-AU" dirty="0">
              <a:latin typeface="Tahoma" panose="020B0604030504040204" pitchFamily="34" charset="0"/>
              <a:ea typeface="Tahoma" panose="020B0604030504040204" pitchFamily="34" charset="0"/>
              <a:cs typeface="Tahoma" panose="020B0604030504040204" pitchFamily="34" charset="0"/>
            </a:rPr>
            <a:t> </a:t>
          </a:r>
        </a:p>
      </dgm:t>
    </dgm:pt>
    <dgm:pt modelId="{C128393D-DC4D-4366-96C6-390346B2A6D7}" type="parTrans" cxnId="{9B0B1531-B9A7-44C4-B414-191A8A9D98D6}">
      <dgm:prSet/>
      <dgm:spPr/>
      <dgm:t>
        <a:bodyPr/>
        <a:lstStyle/>
        <a:p>
          <a:endParaRPr lang="en-AU"/>
        </a:p>
      </dgm:t>
    </dgm:pt>
    <dgm:pt modelId="{41C23CAF-9A92-4701-8AD8-5B35A8178595}" type="sibTrans" cxnId="{9B0B1531-B9A7-44C4-B414-191A8A9D98D6}">
      <dgm:prSet/>
      <dgm:spPr/>
      <dgm:t>
        <a:bodyPr/>
        <a:lstStyle/>
        <a:p>
          <a:endParaRPr lang="en-AU"/>
        </a:p>
      </dgm:t>
    </dgm:pt>
    <dgm:pt modelId="{9D9CABBA-33B8-4322-9630-C78595D80421}">
      <dgm:prSet phldrT="[Text]"/>
      <dgm:spPr/>
      <dgm:t>
        <a:bodyPr/>
        <a:lstStyle/>
        <a:p>
          <a:pPr algn="ctr"/>
          <a:r>
            <a:rPr lang="en-AU" dirty="0">
              <a:latin typeface="Tahoma" panose="020B0604030504040204" pitchFamily="34" charset="0"/>
              <a:ea typeface="Tahoma" panose="020B0604030504040204" pitchFamily="34" charset="0"/>
              <a:cs typeface="Tahoma" panose="020B0604030504040204" pitchFamily="34" charset="0"/>
            </a:rPr>
            <a:t>Grants &amp; Funding</a:t>
          </a:r>
        </a:p>
      </dgm:t>
    </dgm:pt>
    <dgm:pt modelId="{2FB587B8-FEBA-4C0F-9661-A9F3E2FB0E00}" type="parTrans" cxnId="{DCF632BA-8A21-4531-A2E0-048EB930A7A0}">
      <dgm:prSet/>
      <dgm:spPr/>
      <dgm:t>
        <a:bodyPr/>
        <a:lstStyle/>
        <a:p>
          <a:endParaRPr lang="en-AU"/>
        </a:p>
      </dgm:t>
    </dgm:pt>
    <dgm:pt modelId="{C6FF54D1-2277-4970-A169-D2F9A019787A}" type="sibTrans" cxnId="{DCF632BA-8A21-4531-A2E0-048EB930A7A0}">
      <dgm:prSet/>
      <dgm:spPr/>
      <dgm:t>
        <a:bodyPr/>
        <a:lstStyle/>
        <a:p>
          <a:endParaRPr lang="en-AU"/>
        </a:p>
      </dgm:t>
    </dgm:pt>
    <dgm:pt modelId="{0D65C7CC-AC89-46FA-8F88-41CF67C0B4EB}">
      <dgm:prSet phldrT="[Text]"/>
      <dgm:spPr/>
      <dgm:t>
        <a:bodyPr/>
        <a:lstStyle/>
        <a:p>
          <a:pPr algn="ctr"/>
          <a:r>
            <a:rPr lang="en-AU" dirty="0">
              <a:latin typeface="Tahoma" panose="020B0604030504040204" pitchFamily="34" charset="0"/>
              <a:ea typeface="Tahoma" panose="020B0604030504040204" pitchFamily="34" charset="0"/>
              <a:cs typeface="Tahoma" panose="020B0604030504040204" pitchFamily="34" charset="0"/>
            </a:rPr>
            <a:t>ClubGRANTS</a:t>
          </a:r>
        </a:p>
      </dgm:t>
    </dgm:pt>
    <dgm:pt modelId="{D43F5982-AA8C-4F0C-A9C6-A8714946B447}" type="parTrans" cxnId="{1D3A0EA6-2584-438B-ADE5-FFCBD7C76E4D}">
      <dgm:prSet/>
      <dgm:spPr/>
      <dgm:t>
        <a:bodyPr/>
        <a:lstStyle/>
        <a:p>
          <a:endParaRPr lang="en-AU"/>
        </a:p>
      </dgm:t>
    </dgm:pt>
    <dgm:pt modelId="{3FAE005F-D22E-48D6-BCBE-4008378EED4E}" type="sibTrans" cxnId="{1D3A0EA6-2584-438B-ADE5-FFCBD7C76E4D}">
      <dgm:prSet/>
      <dgm:spPr/>
      <dgm:t>
        <a:bodyPr/>
        <a:lstStyle/>
        <a:p>
          <a:endParaRPr lang="en-AU"/>
        </a:p>
      </dgm:t>
    </dgm:pt>
    <dgm:pt modelId="{061BA5E1-2862-438F-86CF-7FC00711D54B}">
      <dgm:prSet phldrT="[Text]"/>
      <dgm:spPr/>
      <dgm:t>
        <a:bodyPr/>
        <a:lstStyle/>
        <a:p>
          <a:pPr algn="ctr"/>
          <a:r>
            <a:rPr lang="en-AU" dirty="0">
              <a:latin typeface="Tahoma" panose="020B0604030504040204" pitchFamily="34" charset="0"/>
              <a:ea typeface="Tahoma" panose="020B0604030504040204" pitchFamily="34" charset="0"/>
              <a:cs typeface="Tahoma" panose="020B0604030504040204" pitchFamily="34" charset="0"/>
            </a:rPr>
            <a:t>Community</a:t>
          </a:r>
        </a:p>
      </dgm:t>
    </dgm:pt>
    <dgm:pt modelId="{A7D792B9-C01A-49EA-8CEF-51E7245661C2}" type="parTrans" cxnId="{659F8CA6-8AE3-4B97-AD17-007566EACF87}">
      <dgm:prSet/>
      <dgm:spPr/>
      <dgm:t>
        <a:bodyPr/>
        <a:lstStyle/>
        <a:p>
          <a:endParaRPr lang="en-AU"/>
        </a:p>
      </dgm:t>
    </dgm:pt>
    <dgm:pt modelId="{84228897-8C7D-4523-AAB7-0706DF953088}" type="sibTrans" cxnId="{659F8CA6-8AE3-4B97-AD17-007566EACF87}">
      <dgm:prSet/>
      <dgm:spPr/>
      <dgm:t>
        <a:bodyPr/>
        <a:lstStyle/>
        <a:p>
          <a:endParaRPr lang="en-AU"/>
        </a:p>
      </dgm:t>
    </dgm:pt>
    <dgm:pt modelId="{7DB3DF54-B4C3-4C00-8721-535857E53F63}">
      <dgm:prSet/>
      <dgm:spPr/>
      <dgm:t>
        <a:bodyPr/>
        <a:lstStyle/>
        <a:p>
          <a:endParaRPr lang="en-US"/>
        </a:p>
      </dgm:t>
    </dgm:pt>
    <dgm:pt modelId="{B54DB5B8-E71A-4658-88E2-5781AEA183C2}" type="parTrans" cxnId="{7C6C3FEC-B437-4BD0-8BA0-8C97B9709E13}">
      <dgm:prSet/>
      <dgm:spPr/>
      <dgm:t>
        <a:bodyPr/>
        <a:lstStyle/>
        <a:p>
          <a:endParaRPr lang="en-US"/>
        </a:p>
      </dgm:t>
    </dgm:pt>
    <dgm:pt modelId="{11BE93D5-46C7-43F1-BFBD-0E2B2389BAF1}" type="sibTrans" cxnId="{7C6C3FEC-B437-4BD0-8BA0-8C97B9709E13}">
      <dgm:prSet/>
      <dgm:spPr/>
      <dgm:t>
        <a:bodyPr/>
        <a:lstStyle/>
        <a:p>
          <a:endParaRPr lang="en-US"/>
        </a:p>
      </dgm:t>
    </dgm:pt>
    <dgm:pt modelId="{78619AF9-E4F7-4B94-AF7C-DDB810E02AE7}" type="pres">
      <dgm:prSet presAssocID="{39D29118-6531-4565-A409-240026A49093}" presName="outerComposite" presStyleCnt="0">
        <dgm:presLayoutVars>
          <dgm:chMax val="5"/>
          <dgm:dir/>
          <dgm:resizeHandles val="exact"/>
        </dgm:presLayoutVars>
      </dgm:prSet>
      <dgm:spPr/>
    </dgm:pt>
    <dgm:pt modelId="{25AA4301-3278-47FF-9C0A-E75D826F6ABF}" type="pres">
      <dgm:prSet presAssocID="{39D29118-6531-4565-A409-240026A49093}" presName="dummyMaxCanvas" presStyleCnt="0">
        <dgm:presLayoutVars/>
      </dgm:prSet>
      <dgm:spPr/>
    </dgm:pt>
    <dgm:pt modelId="{66A72149-32F2-46B0-887A-60BF062A52E1}" type="pres">
      <dgm:prSet presAssocID="{39D29118-6531-4565-A409-240026A49093}" presName="FiveNodes_1" presStyleLbl="node1" presStyleIdx="0" presStyleCnt="5">
        <dgm:presLayoutVars>
          <dgm:bulletEnabled val="1"/>
        </dgm:presLayoutVars>
      </dgm:prSet>
      <dgm:spPr/>
    </dgm:pt>
    <dgm:pt modelId="{0D28EE50-49F2-4F78-8C68-E1357907D269}" type="pres">
      <dgm:prSet presAssocID="{39D29118-6531-4565-A409-240026A49093}" presName="FiveNodes_2" presStyleLbl="node1" presStyleIdx="1" presStyleCnt="5">
        <dgm:presLayoutVars>
          <dgm:bulletEnabled val="1"/>
        </dgm:presLayoutVars>
      </dgm:prSet>
      <dgm:spPr/>
    </dgm:pt>
    <dgm:pt modelId="{DF137351-CF05-4FF3-87C0-4B6A9F5CFE02}" type="pres">
      <dgm:prSet presAssocID="{39D29118-6531-4565-A409-240026A49093}" presName="FiveNodes_3" presStyleLbl="node1" presStyleIdx="2" presStyleCnt="5">
        <dgm:presLayoutVars>
          <dgm:bulletEnabled val="1"/>
        </dgm:presLayoutVars>
      </dgm:prSet>
      <dgm:spPr/>
    </dgm:pt>
    <dgm:pt modelId="{2C37320A-7987-4E25-BEC4-6F0177AEAA57}" type="pres">
      <dgm:prSet presAssocID="{39D29118-6531-4565-A409-240026A49093}" presName="FiveNodes_4" presStyleLbl="node1" presStyleIdx="3" presStyleCnt="5">
        <dgm:presLayoutVars>
          <dgm:bulletEnabled val="1"/>
        </dgm:presLayoutVars>
      </dgm:prSet>
      <dgm:spPr/>
    </dgm:pt>
    <dgm:pt modelId="{5733094C-0233-4F1A-BD8C-CE4B923A36DC}" type="pres">
      <dgm:prSet presAssocID="{39D29118-6531-4565-A409-240026A49093}" presName="FiveNodes_5" presStyleLbl="node1" presStyleIdx="4" presStyleCnt="5">
        <dgm:presLayoutVars>
          <dgm:bulletEnabled val="1"/>
        </dgm:presLayoutVars>
      </dgm:prSet>
      <dgm:spPr/>
    </dgm:pt>
    <dgm:pt modelId="{9099C37C-4482-4080-A91A-675B358FA570}" type="pres">
      <dgm:prSet presAssocID="{39D29118-6531-4565-A409-240026A49093}" presName="FiveConn_1-2" presStyleLbl="fgAccFollowNode1" presStyleIdx="0" presStyleCnt="4">
        <dgm:presLayoutVars>
          <dgm:bulletEnabled val="1"/>
        </dgm:presLayoutVars>
      </dgm:prSet>
      <dgm:spPr/>
    </dgm:pt>
    <dgm:pt modelId="{323E03D5-B0E0-4DBA-8F4C-9EE45D7241A4}" type="pres">
      <dgm:prSet presAssocID="{39D29118-6531-4565-A409-240026A49093}" presName="FiveConn_2-3" presStyleLbl="fgAccFollowNode1" presStyleIdx="1" presStyleCnt="4">
        <dgm:presLayoutVars>
          <dgm:bulletEnabled val="1"/>
        </dgm:presLayoutVars>
      </dgm:prSet>
      <dgm:spPr/>
    </dgm:pt>
    <dgm:pt modelId="{982BF0F8-F4D0-48A4-97BA-F3102B9B5D35}" type="pres">
      <dgm:prSet presAssocID="{39D29118-6531-4565-A409-240026A49093}" presName="FiveConn_3-4" presStyleLbl="fgAccFollowNode1" presStyleIdx="2" presStyleCnt="4">
        <dgm:presLayoutVars>
          <dgm:bulletEnabled val="1"/>
        </dgm:presLayoutVars>
      </dgm:prSet>
      <dgm:spPr/>
    </dgm:pt>
    <dgm:pt modelId="{7F4FD137-362F-4DF1-BF91-A3C3C9643632}" type="pres">
      <dgm:prSet presAssocID="{39D29118-6531-4565-A409-240026A49093}" presName="FiveConn_4-5" presStyleLbl="fgAccFollowNode1" presStyleIdx="3" presStyleCnt="4">
        <dgm:presLayoutVars>
          <dgm:bulletEnabled val="1"/>
        </dgm:presLayoutVars>
      </dgm:prSet>
      <dgm:spPr/>
    </dgm:pt>
    <dgm:pt modelId="{B433D5D4-C3CC-4D64-9E37-6B34F5A9F050}" type="pres">
      <dgm:prSet presAssocID="{39D29118-6531-4565-A409-240026A49093}" presName="FiveNodes_1_text" presStyleLbl="node1" presStyleIdx="4" presStyleCnt="5">
        <dgm:presLayoutVars>
          <dgm:bulletEnabled val="1"/>
        </dgm:presLayoutVars>
      </dgm:prSet>
      <dgm:spPr/>
    </dgm:pt>
    <dgm:pt modelId="{FB778C31-9CB9-48C6-8EC8-7F7E378350FC}" type="pres">
      <dgm:prSet presAssocID="{39D29118-6531-4565-A409-240026A49093}" presName="FiveNodes_2_text" presStyleLbl="node1" presStyleIdx="4" presStyleCnt="5">
        <dgm:presLayoutVars>
          <dgm:bulletEnabled val="1"/>
        </dgm:presLayoutVars>
      </dgm:prSet>
      <dgm:spPr/>
    </dgm:pt>
    <dgm:pt modelId="{76611B57-7710-46B7-8718-D26F7A3C0219}" type="pres">
      <dgm:prSet presAssocID="{39D29118-6531-4565-A409-240026A49093}" presName="FiveNodes_3_text" presStyleLbl="node1" presStyleIdx="4" presStyleCnt="5">
        <dgm:presLayoutVars>
          <dgm:bulletEnabled val="1"/>
        </dgm:presLayoutVars>
      </dgm:prSet>
      <dgm:spPr/>
    </dgm:pt>
    <dgm:pt modelId="{9BF16528-DB11-42F8-9003-47D7FDF5AD2E}" type="pres">
      <dgm:prSet presAssocID="{39D29118-6531-4565-A409-240026A49093}" presName="FiveNodes_4_text" presStyleLbl="node1" presStyleIdx="4" presStyleCnt="5">
        <dgm:presLayoutVars>
          <dgm:bulletEnabled val="1"/>
        </dgm:presLayoutVars>
      </dgm:prSet>
      <dgm:spPr/>
    </dgm:pt>
    <dgm:pt modelId="{B8ABAC9B-4F8B-4A3C-AD2F-0AE9CA8BE258}" type="pres">
      <dgm:prSet presAssocID="{39D29118-6531-4565-A409-240026A49093}" presName="FiveNodes_5_text" presStyleLbl="node1" presStyleIdx="4" presStyleCnt="5">
        <dgm:presLayoutVars>
          <dgm:bulletEnabled val="1"/>
        </dgm:presLayoutVars>
      </dgm:prSet>
      <dgm:spPr/>
    </dgm:pt>
  </dgm:ptLst>
  <dgm:cxnLst>
    <dgm:cxn modelId="{19DA740F-9F87-4E93-A610-B9DB2BDC7988}" type="presOf" srcId="{41C23CAF-9A92-4701-8AD8-5B35A8178595}" destId="{9099C37C-4482-4080-A91A-675B358FA570}" srcOrd="0" destOrd="0" presId="urn:microsoft.com/office/officeart/2005/8/layout/vProcess5"/>
    <dgm:cxn modelId="{33897C1F-BC21-4F93-87E0-55B7E9C3AAA1}" type="presOf" srcId="{0D65C7CC-AC89-46FA-8F88-41CF67C0B4EB}" destId="{9BF16528-DB11-42F8-9003-47D7FDF5AD2E}" srcOrd="1" destOrd="0" presId="urn:microsoft.com/office/officeart/2005/8/layout/vProcess5"/>
    <dgm:cxn modelId="{9B0B1531-B9A7-44C4-B414-191A8A9D98D6}" srcId="{39D29118-6531-4565-A409-240026A49093}" destId="{AC36BCEF-0A33-4C98-A1B4-384EAC789BD9}" srcOrd="0" destOrd="0" parTransId="{C128393D-DC4D-4366-96C6-390346B2A6D7}" sibTransId="{41C23CAF-9A92-4701-8AD8-5B35A8178595}"/>
    <dgm:cxn modelId="{940BFB3E-292C-417E-BD9F-4272B3054FBD}" type="presOf" srcId="{0D65C7CC-AC89-46FA-8F88-41CF67C0B4EB}" destId="{2C37320A-7987-4E25-BEC4-6F0177AEAA57}" srcOrd="0" destOrd="0" presId="urn:microsoft.com/office/officeart/2005/8/layout/vProcess5"/>
    <dgm:cxn modelId="{8FC03D75-7524-4A5D-9C6D-D30D261DC5E3}" type="presOf" srcId="{7DB3DF54-B4C3-4C00-8721-535857E53F63}" destId="{5733094C-0233-4F1A-BD8C-CE4B923A36DC}" srcOrd="0" destOrd="0" presId="urn:microsoft.com/office/officeart/2005/8/layout/vProcess5"/>
    <dgm:cxn modelId="{18BEDA7F-0823-4315-B264-69272E7F26E5}" type="presOf" srcId="{AC36BCEF-0A33-4C98-A1B4-384EAC789BD9}" destId="{B433D5D4-C3CC-4D64-9E37-6B34F5A9F050}" srcOrd="1" destOrd="0" presId="urn:microsoft.com/office/officeart/2005/8/layout/vProcess5"/>
    <dgm:cxn modelId="{AC15BA85-BD73-4E55-A847-EE96840170F9}" type="presOf" srcId="{AC36BCEF-0A33-4C98-A1B4-384EAC789BD9}" destId="{66A72149-32F2-46B0-887A-60BF062A52E1}" srcOrd="0" destOrd="0" presId="urn:microsoft.com/office/officeart/2005/8/layout/vProcess5"/>
    <dgm:cxn modelId="{1D3A0EA6-2584-438B-ADE5-FFCBD7C76E4D}" srcId="{39D29118-6531-4565-A409-240026A49093}" destId="{0D65C7CC-AC89-46FA-8F88-41CF67C0B4EB}" srcOrd="3" destOrd="0" parTransId="{D43F5982-AA8C-4F0C-A9C6-A8714946B447}" sibTransId="{3FAE005F-D22E-48D6-BCBE-4008378EED4E}"/>
    <dgm:cxn modelId="{659F8CA6-8AE3-4B97-AD17-007566EACF87}" srcId="{39D29118-6531-4565-A409-240026A49093}" destId="{061BA5E1-2862-438F-86CF-7FC00711D54B}" srcOrd="1" destOrd="0" parTransId="{A7D792B9-C01A-49EA-8CEF-51E7245661C2}" sibTransId="{84228897-8C7D-4523-AAB7-0706DF953088}"/>
    <dgm:cxn modelId="{AEA6DFA7-EFB7-47D9-BF73-B5BABA603EC8}" type="presOf" srcId="{9D9CABBA-33B8-4322-9630-C78595D80421}" destId="{DF137351-CF05-4FF3-87C0-4B6A9F5CFE02}" srcOrd="0" destOrd="0" presId="urn:microsoft.com/office/officeart/2005/8/layout/vProcess5"/>
    <dgm:cxn modelId="{A73A18A9-5374-48D3-9191-B5D05A42157C}" type="presOf" srcId="{061BA5E1-2862-438F-86CF-7FC00711D54B}" destId="{FB778C31-9CB9-48C6-8EC8-7F7E378350FC}" srcOrd="1" destOrd="0" presId="urn:microsoft.com/office/officeart/2005/8/layout/vProcess5"/>
    <dgm:cxn modelId="{CD988AAE-5EA4-4F8D-B1C1-F4A743284303}" type="presOf" srcId="{061BA5E1-2862-438F-86CF-7FC00711D54B}" destId="{0D28EE50-49F2-4F78-8C68-E1357907D269}" srcOrd="0" destOrd="0" presId="urn:microsoft.com/office/officeart/2005/8/layout/vProcess5"/>
    <dgm:cxn modelId="{DCF632BA-8A21-4531-A2E0-048EB930A7A0}" srcId="{39D29118-6531-4565-A409-240026A49093}" destId="{9D9CABBA-33B8-4322-9630-C78595D80421}" srcOrd="2" destOrd="0" parTransId="{2FB587B8-FEBA-4C0F-9661-A9F3E2FB0E00}" sibTransId="{C6FF54D1-2277-4970-A169-D2F9A019787A}"/>
    <dgm:cxn modelId="{233B72C5-944A-4C46-82C9-74F350D2B5A0}" type="presOf" srcId="{9D9CABBA-33B8-4322-9630-C78595D80421}" destId="{76611B57-7710-46B7-8718-D26F7A3C0219}" srcOrd="1" destOrd="0" presId="urn:microsoft.com/office/officeart/2005/8/layout/vProcess5"/>
    <dgm:cxn modelId="{3272BEE0-D361-44F8-B401-97064196D04D}" type="presOf" srcId="{C6FF54D1-2277-4970-A169-D2F9A019787A}" destId="{982BF0F8-F4D0-48A4-97BA-F3102B9B5D35}" srcOrd="0" destOrd="0" presId="urn:microsoft.com/office/officeart/2005/8/layout/vProcess5"/>
    <dgm:cxn modelId="{454E4AEB-30DB-40FE-BEBC-19555C66C0D4}" type="presOf" srcId="{3FAE005F-D22E-48D6-BCBE-4008378EED4E}" destId="{7F4FD137-362F-4DF1-BF91-A3C3C9643632}" srcOrd="0" destOrd="0" presId="urn:microsoft.com/office/officeart/2005/8/layout/vProcess5"/>
    <dgm:cxn modelId="{7C6C3FEC-B437-4BD0-8BA0-8C97B9709E13}" srcId="{39D29118-6531-4565-A409-240026A49093}" destId="{7DB3DF54-B4C3-4C00-8721-535857E53F63}" srcOrd="4" destOrd="0" parTransId="{B54DB5B8-E71A-4658-88E2-5781AEA183C2}" sibTransId="{11BE93D5-46C7-43F1-BFBD-0E2B2389BAF1}"/>
    <dgm:cxn modelId="{8C8820ED-5AA5-49DE-A048-DC9A78DC0BA6}" type="presOf" srcId="{39D29118-6531-4565-A409-240026A49093}" destId="{78619AF9-E4F7-4B94-AF7C-DDB810E02AE7}" srcOrd="0" destOrd="0" presId="urn:microsoft.com/office/officeart/2005/8/layout/vProcess5"/>
    <dgm:cxn modelId="{3E8E2EF9-80DC-4A77-9E63-218623B10F50}" type="presOf" srcId="{7DB3DF54-B4C3-4C00-8721-535857E53F63}" destId="{B8ABAC9B-4F8B-4A3C-AD2F-0AE9CA8BE258}" srcOrd="1" destOrd="0" presId="urn:microsoft.com/office/officeart/2005/8/layout/vProcess5"/>
    <dgm:cxn modelId="{F3D377FA-E6FB-41A0-AF9F-3D48F674C50A}" type="presOf" srcId="{84228897-8C7D-4523-AAB7-0706DF953088}" destId="{323E03D5-B0E0-4DBA-8F4C-9EE45D7241A4}" srcOrd="0" destOrd="0" presId="urn:microsoft.com/office/officeart/2005/8/layout/vProcess5"/>
    <dgm:cxn modelId="{9E83FE95-86A9-403C-9B3C-D7AC8E91CC14}" type="presParOf" srcId="{78619AF9-E4F7-4B94-AF7C-DDB810E02AE7}" destId="{25AA4301-3278-47FF-9C0A-E75D826F6ABF}" srcOrd="0" destOrd="0" presId="urn:microsoft.com/office/officeart/2005/8/layout/vProcess5"/>
    <dgm:cxn modelId="{3CAC3359-9A0B-43DF-BAA2-4904D02CD53F}" type="presParOf" srcId="{78619AF9-E4F7-4B94-AF7C-DDB810E02AE7}" destId="{66A72149-32F2-46B0-887A-60BF062A52E1}" srcOrd="1" destOrd="0" presId="urn:microsoft.com/office/officeart/2005/8/layout/vProcess5"/>
    <dgm:cxn modelId="{2EAE6352-38FB-49D3-838C-2F4265CA09D7}" type="presParOf" srcId="{78619AF9-E4F7-4B94-AF7C-DDB810E02AE7}" destId="{0D28EE50-49F2-4F78-8C68-E1357907D269}" srcOrd="2" destOrd="0" presId="urn:microsoft.com/office/officeart/2005/8/layout/vProcess5"/>
    <dgm:cxn modelId="{58B87D31-4FD8-4691-A727-8FC82761D9B5}" type="presParOf" srcId="{78619AF9-E4F7-4B94-AF7C-DDB810E02AE7}" destId="{DF137351-CF05-4FF3-87C0-4B6A9F5CFE02}" srcOrd="3" destOrd="0" presId="urn:microsoft.com/office/officeart/2005/8/layout/vProcess5"/>
    <dgm:cxn modelId="{1CA0ABF6-FD5E-4A97-A0ED-EDBE00E7B0FC}" type="presParOf" srcId="{78619AF9-E4F7-4B94-AF7C-DDB810E02AE7}" destId="{2C37320A-7987-4E25-BEC4-6F0177AEAA57}" srcOrd="4" destOrd="0" presId="urn:microsoft.com/office/officeart/2005/8/layout/vProcess5"/>
    <dgm:cxn modelId="{E1D6B8CA-4590-4EAF-880D-20D3EF4CBCE1}" type="presParOf" srcId="{78619AF9-E4F7-4B94-AF7C-DDB810E02AE7}" destId="{5733094C-0233-4F1A-BD8C-CE4B923A36DC}" srcOrd="5" destOrd="0" presId="urn:microsoft.com/office/officeart/2005/8/layout/vProcess5"/>
    <dgm:cxn modelId="{BFA92B42-2C9A-4E40-ABE4-76CA4D4F399C}" type="presParOf" srcId="{78619AF9-E4F7-4B94-AF7C-DDB810E02AE7}" destId="{9099C37C-4482-4080-A91A-675B358FA570}" srcOrd="6" destOrd="0" presId="urn:microsoft.com/office/officeart/2005/8/layout/vProcess5"/>
    <dgm:cxn modelId="{B645972D-C54B-4174-9AD5-12D4E96BEC5C}" type="presParOf" srcId="{78619AF9-E4F7-4B94-AF7C-DDB810E02AE7}" destId="{323E03D5-B0E0-4DBA-8F4C-9EE45D7241A4}" srcOrd="7" destOrd="0" presId="urn:microsoft.com/office/officeart/2005/8/layout/vProcess5"/>
    <dgm:cxn modelId="{578A1DEA-BD7D-4065-8917-8CD315D19616}" type="presParOf" srcId="{78619AF9-E4F7-4B94-AF7C-DDB810E02AE7}" destId="{982BF0F8-F4D0-48A4-97BA-F3102B9B5D35}" srcOrd="8" destOrd="0" presId="urn:microsoft.com/office/officeart/2005/8/layout/vProcess5"/>
    <dgm:cxn modelId="{BCB9482F-2CCA-4C06-A31D-628DB6DA864C}" type="presParOf" srcId="{78619AF9-E4F7-4B94-AF7C-DDB810E02AE7}" destId="{7F4FD137-362F-4DF1-BF91-A3C3C9643632}" srcOrd="9" destOrd="0" presId="urn:microsoft.com/office/officeart/2005/8/layout/vProcess5"/>
    <dgm:cxn modelId="{2BBFDE78-BA95-48AD-9BB1-60461E1484D9}" type="presParOf" srcId="{78619AF9-E4F7-4B94-AF7C-DDB810E02AE7}" destId="{B433D5D4-C3CC-4D64-9E37-6B34F5A9F050}" srcOrd="10" destOrd="0" presId="urn:microsoft.com/office/officeart/2005/8/layout/vProcess5"/>
    <dgm:cxn modelId="{6832F806-3073-4CA5-839F-B08A4A442D55}" type="presParOf" srcId="{78619AF9-E4F7-4B94-AF7C-DDB810E02AE7}" destId="{FB778C31-9CB9-48C6-8EC8-7F7E378350FC}" srcOrd="11" destOrd="0" presId="urn:microsoft.com/office/officeart/2005/8/layout/vProcess5"/>
    <dgm:cxn modelId="{DC7CE74D-797B-451C-A3D2-9AB4CAEDDD87}" type="presParOf" srcId="{78619AF9-E4F7-4B94-AF7C-DDB810E02AE7}" destId="{76611B57-7710-46B7-8718-D26F7A3C0219}" srcOrd="12" destOrd="0" presId="urn:microsoft.com/office/officeart/2005/8/layout/vProcess5"/>
    <dgm:cxn modelId="{7F49CA8E-DB14-42BE-8493-C842048DA3AA}" type="presParOf" srcId="{78619AF9-E4F7-4B94-AF7C-DDB810E02AE7}" destId="{9BF16528-DB11-42F8-9003-47D7FDF5AD2E}" srcOrd="13" destOrd="0" presId="urn:microsoft.com/office/officeart/2005/8/layout/vProcess5"/>
    <dgm:cxn modelId="{AEED729C-5B8E-40E0-B4E6-63E67D332520}" type="presParOf" srcId="{78619AF9-E4F7-4B94-AF7C-DDB810E02AE7}" destId="{B8ABAC9B-4F8B-4A3C-AD2F-0AE9CA8BE25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2DC59A-31EA-4A37-9190-FFDC060B3A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F242871-BFC6-40C9-AA25-FE20750AA710}">
      <dgm:prSet custT="1"/>
      <dgm:spPr/>
      <dgm:t>
        <a:bodyPr/>
        <a:lstStyle/>
        <a:p>
          <a:pPr rtl="0"/>
          <a:r>
            <a:rPr lang="en-US" sz="2800" b="1" dirty="0"/>
            <a:t>What will be covered:</a:t>
          </a:r>
          <a:endParaRPr lang="en-AU" sz="2800" dirty="0"/>
        </a:p>
      </dgm:t>
    </dgm:pt>
    <dgm:pt modelId="{2CB27F7D-8B52-45E7-BA60-1146F91B9F0D}" type="parTrans" cxnId="{5CA5FC5C-D42A-4049-B4FB-5589DEFE13AA}">
      <dgm:prSet/>
      <dgm:spPr/>
      <dgm:t>
        <a:bodyPr/>
        <a:lstStyle/>
        <a:p>
          <a:endParaRPr lang="en-US"/>
        </a:p>
      </dgm:t>
    </dgm:pt>
    <dgm:pt modelId="{A92500B3-B5E4-48EC-B3F8-8C0102B94030}" type="sibTrans" cxnId="{5CA5FC5C-D42A-4049-B4FB-5589DEFE13AA}">
      <dgm:prSet/>
      <dgm:spPr/>
      <dgm:t>
        <a:bodyPr/>
        <a:lstStyle/>
        <a:p>
          <a:endParaRPr lang="en-US"/>
        </a:p>
      </dgm:t>
    </dgm:pt>
    <dgm:pt modelId="{8F64B492-ACCA-488B-B77A-153F315FD4B1}">
      <dgm:prSet custT="1"/>
      <dgm:spPr/>
      <dgm:t>
        <a:bodyPr/>
        <a:lstStyle/>
        <a:p>
          <a:pPr rtl="0"/>
          <a:r>
            <a:rPr lang="en-US" sz="2400" dirty="0"/>
            <a:t>What Grants Funding is there and How to Apply for them?</a:t>
          </a:r>
          <a:endParaRPr lang="en-AU" sz="2400" dirty="0"/>
        </a:p>
      </dgm:t>
    </dgm:pt>
    <dgm:pt modelId="{BF44EAA2-0258-4E0C-A8B4-30AEBF2C89FA}" type="parTrans" cxnId="{A5760076-701A-4A0C-8EF9-1C67D8EF6034}">
      <dgm:prSet/>
      <dgm:spPr/>
      <dgm:t>
        <a:bodyPr/>
        <a:lstStyle/>
        <a:p>
          <a:endParaRPr lang="en-US"/>
        </a:p>
      </dgm:t>
    </dgm:pt>
    <dgm:pt modelId="{2C1773FE-7634-4671-8AF4-8C2F1C16ADD4}" type="sibTrans" cxnId="{A5760076-701A-4A0C-8EF9-1C67D8EF6034}">
      <dgm:prSet/>
      <dgm:spPr/>
      <dgm:t>
        <a:bodyPr/>
        <a:lstStyle/>
        <a:p>
          <a:endParaRPr lang="en-US"/>
        </a:p>
      </dgm:t>
    </dgm:pt>
    <dgm:pt modelId="{08816657-1C9F-4338-8DA8-2358C412DAD5}">
      <dgm:prSet custT="1"/>
      <dgm:spPr/>
      <dgm:t>
        <a:bodyPr/>
        <a:lstStyle/>
        <a:p>
          <a:pPr rtl="0"/>
          <a:r>
            <a:rPr lang="en-US" sz="2400" dirty="0"/>
            <a:t>Grants Project Plan</a:t>
          </a:r>
          <a:endParaRPr lang="en-AU" sz="2400" dirty="0"/>
        </a:p>
      </dgm:t>
    </dgm:pt>
    <dgm:pt modelId="{D5152475-5D02-46F8-9EF1-A46E681413B9}" type="parTrans" cxnId="{80C439AF-1497-43D6-BCCC-9B8123F8165F}">
      <dgm:prSet/>
      <dgm:spPr/>
      <dgm:t>
        <a:bodyPr/>
        <a:lstStyle/>
        <a:p>
          <a:endParaRPr lang="en-US"/>
        </a:p>
      </dgm:t>
    </dgm:pt>
    <dgm:pt modelId="{A4078969-EF01-465F-BF8A-3C8E5260278F}" type="sibTrans" cxnId="{80C439AF-1497-43D6-BCCC-9B8123F8165F}">
      <dgm:prSet/>
      <dgm:spPr/>
      <dgm:t>
        <a:bodyPr/>
        <a:lstStyle/>
        <a:p>
          <a:endParaRPr lang="en-US"/>
        </a:p>
      </dgm:t>
    </dgm:pt>
    <dgm:pt modelId="{C720A9F8-BEF2-45FF-9E46-1EDEC4C30A5C}">
      <dgm:prSet custT="1"/>
      <dgm:spPr/>
      <dgm:t>
        <a:bodyPr/>
        <a:lstStyle/>
        <a:p>
          <a:pPr rtl="0"/>
          <a:r>
            <a:rPr lang="en-US" sz="2400"/>
            <a:t>Grants Budget</a:t>
          </a:r>
          <a:endParaRPr lang="en-AU" sz="2400"/>
        </a:p>
      </dgm:t>
    </dgm:pt>
    <dgm:pt modelId="{58E49DA7-2ED7-4258-8251-6EE23CFB7CA6}" type="parTrans" cxnId="{5A72B58E-E142-4170-8CBF-F14A3ADF49FE}">
      <dgm:prSet/>
      <dgm:spPr/>
      <dgm:t>
        <a:bodyPr/>
        <a:lstStyle/>
        <a:p>
          <a:endParaRPr lang="en-US"/>
        </a:p>
      </dgm:t>
    </dgm:pt>
    <dgm:pt modelId="{1D5EBE87-E6F8-46FA-A8C3-A255367CA5E6}" type="sibTrans" cxnId="{5A72B58E-E142-4170-8CBF-F14A3ADF49FE}">
      <dgm:prSet/>
      <dgm:spPr/>
      <dgm:t>
        <a:bodyPr/>
        <a:lstStyle/>
        <a:p>
          <a:endParaRPr lang="en-US"/>
        </a:p>
      </dgm:t>
    </dgm:pt>
    <dgm:pt modelId="{44336564-63CC-40BC-8B03-1DCA119173BE}">
      <dgm:prSet custT="1"/>
      <dgm:spPr/>
      <dgm:t>
        <a:bodyPr/>
        <a:lstStyle/>
        <a:p>
          <a:pPr rtl="0"/>
          <a:r>
            <a:rPr lang="en-US" sz="2400" dirty="0"/>
            <a:t>Grant Writing Do’s &amp; Don’ts</a:t>
          </a:r>
          <a:endParaRPr lang="en-AU" sz="2400" dirty="0"/>
        </a:p>
      </dgm:t>
    </dgm:pt>
    <dgm:pt modelId="{86470EC1-3E71-45A9-9498-101AA05A6F4E}" type="parTrans" cxnId="{57C9BF48-4727-4A21-84AA-575A6600C815}">
      <dgm:prSet/>
      <dgm:spPr/>
      <dgm:t>
        <a:bodyPr/>
        <a:lstStyle/>
        <a:p>
          <a:endParaRPr lang="en-US"/>
        </a:p>
      </dgm:t>
    </dgm:pt>
    <dgm:pt modelId="{C8509C4A-EAEC-470A-A9F1-12CBFEE9D8F3}" type="sibTrans" cxnId="{57C9BF48-4727-4A21-84AA-575A6600C815}">
      <dgm:prSet/>
      <dgm:spPr/>
      <dgm:t>
        <a:bodyPr/>
        <a:lstStyle/>
        <a:p>
          <a:endParaRPr lang="en-US"/>
        </a:p>
      </dgm:t>
    </dgm:pt>
    <dgm:pt modelId="{19091C4F-0C5C-4CD5-869A-38F9B58FA436}">
      <dgm:prSet custT="1"/>
      <dgm:spPr/>
      <dgm:t>
        <a:bodyPr/>
        <a:lstStyle/>
        <a:p>
          <a:pPr rtl="0"/>
          <a:r>
            <a:rPr lang="en-US" sz="2400" dirty="0"/>
            <a:t>Practical Writing Tips</a:t>
          </a:r>
          <a:endParaRPr lang="en-AU" sz="2400" dirty="0"/>
        </a:p>
      </dgm:t>
    </dgm:pt>
    <dgm:pt modelId="{2BAC4288-789D-4DC0-8CBB-307181B134B0}" type="parTrans" cxnId="{1719B7A5-5A90-46A8-8D0F-7B80EF004966}">
      <dgm:prSet/>
      <dgm:spPr/>
      <dgm:t>
        <a:bodyPr/>
        <a:lstStyle/>
        <a:p>
          <a:endParaRPr lang="en-US"/>
        </a:p>
      </dgm:t>
    </dgm:pt>
    <dgm:pt modelId="{90E68252-B671-48C0-9627-42F719AF8323}" type="sibTrans" cxnId="{1719B7A5-5A90-46A8-8D0F-7B80EF004966}">
      <dgm:prSet/>
      <dgm:spPr/>
      <dgm:t>
        <a:bodyPr/>
        <a:lstStyle/>
        <a:p>
          <a:endParaRPr lang="en-US"/>
        </a:p>
      </dgm:t>
    </dgm:pt>
    <dgm:pt modelId="{CCD79294-475B-4509-8E97-58C2DA31312A}">
      <dgm:prSet custT="1"/>
      <dgm:spPr/>
      <dgm:t>
        <a:bodyPr/>
        <a:lstStyle/>
        <a:p>
          <a:pPr rtl="0"/>
          <a:r>
            <a:rPr lang="en-US" sz="2400" dirty="0"/>
            <a:t>Creating Grants Templates for Standard Application Questions</a:t>
          </a:r>
          <a:endParaRPr lang="en-AU" sz="2400" dirty="0"/>
        </a:p>
      </dgm:t>
    </dgm:pt>
    <dgm:pt modelId="{3AEC2919-EA60-4D98-837B-DE58DA0802DF}" type="parTrans" cxnId="{FB019BB8-8F5D-4CD7-9C8A-68F65DE521D4}">
      <dgm:prSet/>
      <dgm:spPr/>
      <dgm:t>
        <a:bodyPr/>
        <a:lstStyle/>
        <a:p>
          <a:endParaRPr lang="en-US"/>
        </a:p>
      </dgm:t>
    </dgm:pt>
    <dgm:pt modelId="{E1C34C30-5CAA-45B2-806A-2091B9371522}" type="sibTrans" cxnId="{FB019BB8-8F5D-4CD7-9C8A-68F65DE521D4}">
      <dgm:prSet/>
      <dgm:spPr/>
      <dgm:t>
        <a:bodyPr/>
        <a:lstStyle/>
        <a:p>
          <a:endParaRPr lang="en-US"/>
        </a:p>
      </dgm:t>
    </dgm:pt>
    <dgm:pt modelId="{43663380-AB7B-4CB3-80E0-3CED5DEEC1F6}">
      <dgm:prSet custT="1"/>
      <dgm:spPr/>
      <dgm:t>
        <a:bodyPr/>
        <a:lstStyle/>
        <a:p>
          <a:pPr rtl="0"/>
          <a:r>
            <a:rPr lang="en-US" sz="2400"/>
            <a:t>Creating a Grants Calendar</a:t>
          </a:r>
          <a:endParaRPr lang="en-AU" sz="2400"/>
        </a:p>
      </dgm:t>
    </dgm:pt>
    <dgm:pt modelId="{0B810869-E96E-430D-8F9A-0B032DBF7EF7}" type="parTrans" cxnId="{3B9A31EE-9A06-4DE5-9A20-4D31918BA47A}">
      <dgm:prSet/>
      <dgm:spPr/>
      <dgm:t>
        <a:bodyPr/>
        <a:lstStyle/>
        <a:p>
          <a:endParaRPr lang="en-US"/>
        </a:p>
      </dgm:t>
    </dgm:pt>
    <dgm:pt modelId="{09C8C958-04FD-4533-8EB6-CCD9933A49DC}" type="sibTrans" cxnId="{3B9A31EE-9A06-4DE5-9A20-4D31918BA47A}">
      <dgm:prSet/>
      <dgm:spPr/>
      <dgm:t>
        <a:bodyPr/>
        <a:lstStyle/>
        <a:p>
          <a:endParaRPr lang="en-US"/>
        </a:p>
      </dgm:t>
    </dgm:pt>
    <dgm:pt modelId="{6CD54461-CF5C-4209-B0AC-36D0BEE0EFCE}">
      <dgm:prSet custT="1"/>
      <dgm:spPr/>
      <dgm:t>
        <a:bodyPr/>
        <a:lstStyle/>
        <a:p>
          <a:pPr rtl="0"/>
          <a:r>
            <a:rPr lang="en-US" sz="2400"/>
            <a:t>Grants Acquittal, Auditing &amp; Evaluation</a:t>
          </a:r>
          <a:endParaRPr lang="en-AU" sz="2400"/>
        </a:p>
      </dgm:t>
    </dgm:pt>
    <dgm:pt modelId="{1E7A17E3-0E69-467E-AC7C-2EF54A180FE7}" type="parTrans" cxnId="{BF8EEE1C-8B11-4663-B6F4-560A5433842B}">
      <dgm:prSet/>
      <dgm:spPr/>
      <dgm:t>
        <a:bodyPr/>
        <a:lstStyle/>
        <a:p>
          <a:endParaRPr lang="en-US"/>
        </a:p>
      </dgm:t>
    </dgm:pt>
    <dgm:pt modelId="{3C836E76-3F08-4CDC-9A1D-AE4E59BD41A1}" type="sibTrans" cxnId="{BF8EEE1C-8B11-4663-B6F4-560A5433842B}">
      <dgm:prSet/>
      <dgm:spPr/>
      <dgm:t>
        <a:bodyPr/>
        <a:lstStyle/>
        <a:p>
          <a:endParaRPr lang="en-US"/>
        </a:p>
      </dgm:t>
    </dgm:pt>
    <dgm:pt modelId="{8F91D402-3BF4-4397-9D77-04EFD736A867}">
      <dgm:prSet custT="1"/>
      <dgm:spPr/>
      <dgm:t>
        <a:bodyPr/>
        <a:lstStyle/>
        <a:p>
          <a:pPr rtl="0"/>
          <a:r>
            <a:rPr lang="en-US" sz="2400" dirty="0"/>
            <a:t>Writing a Business Case</a:t>
          </a:r>
          <a:endParaRPr lang="en-AU" sz="2400" dirty="0"/>
        </a:p>
      </dgm:t>
    </dgm:pt>
    <dgm:pt modelId="{FD727083-5637-4FBE-88BD-48831782B842}" type="parTrans" cxnId="{C36BD280-F25A-4058-8973-91B84C58E7AB}">
      <dgm:prSet/>
      <dgm:spPr/>
      <dgm:t>
        <a:bodyPr/>
        <a:lstStyle/>
        <a:p>
          <a:endParaRPr lang="en-US"/>
        </a:p>
      </dgm:t>
    </dgm:pt>
    <dgm:pt modelId="{A70377AB-BEAF-4FF8-8645-6458A2DDF675}" type="sibTrans" cxnId="{C36BD280-F25A-4058-8973-91B84C58E7AB}">
      <dgm:prSet/>
      <dgm:spPr/>
      <dgm:t>
        <a:bodyPr/>
        <a:lstStyle/>
        <a:p>
          <a:endParaRPr lang="en-US"/>
        </a:p>
      </dgm:t>
    </dgm:pt>
    <dgm:pt modelId="{09E162F1-3BA2-4AD6-BF19-DCB19C14265F}">
      <dgm:prSet custT="1"/>
      <dgm:spPr/>
      <dgm:t>
        <a:bodyPr/>
        <a:lstStyle/>
        <a:p>
          <a:pPr rtl="0"/>
          <a:r>
            <a:rPr lang="en-US" sz="2400" dirty="0"/>
            <a:t>Report Writing, Funding Acquittals &amp; Evaluation</a:t>
          </a:r>
          <a:endParaRPr lang="en-AU" sz="2400" dirty="0"/>
        </a:p>
      </dgm:t>
    </dgm:pt>
    <dgm:pt modelId="{03F65FA6-90B2-41BA-852E-76F0E0B476B0}" type="parTrans" cxnId="{CAAECBAD-B149-406D-BAF4-C0BDFD32041E}">
      <dgm:prSet/>
      <dgm:spPr/>
      <dgm:t>
        <a:bodyPr/>
        <a:lstStyle/>
        <a:p>
          <a:endParaRPr lang="en-US"/>
        </a:p>
      </dgm:t>
    </dgm:pt>
    <dgm:pt modelId="{46E5B824-002A-4719-B7CF-B5F69837BAE7}" type="sibTrans" cxnId="{CAAECBAD-B149-406D-BAF4-C0BDFD32041E}">
      <dgm:prSet/>
      <dgm:spPr/>
      <dgm:t>
        <a:bodyPr/>
        <a:lstStyle/>
        <a:p>
          <a:endParaRPr lang="en-US"/>
        </a:p>
      </dgm:t>
    </dgm:pt>
    <dgm:pt modelId="{7C853CEC-E94C-4C22-96BF-13F637AF779F}">
      <dgm:prSet custT="1"/>
      <dgm:spPr/>
      <dgm:t>
        <a:bodyPr/>
        <a:lstStyle/>
        <a:p>
          <a:pPr rtl="0"/>
          <a:r>
            <a:rPr lang="en-US" sz="2400" dirty="0"/>
            <a:t>Establishing Community Capacity Building</a:t>
          </a:r>
          <a:endParaRPr lang="en-AU" sz="2400" dirty="0"/>
        </a:p>
      </dgm:t>
    </dgm:pt>
    <dgm:pt modelId="{01E5E42E-7088-4F53-BBA2-78A514B1C7E0}" type="parTrans" cxnId="{4001B838-78B5-4297-A42B-E225012D4109}">
      <dgm:prSet/>
      <dgm:spPr/>
      <dgm:t>
        <a:bodyPr/>
        <a:lstStyle/>
        <a:p>
          <a:endParaRPr lang="en-US"/>
        </a:p>
      </dgm:t>
    </dgm:pt>
    <dgm:pt modelId="{A2F0DE5E-C03F-42E7-95DA-77967ABE21D2}" type="sibTrans" cxnId="{4001B838-78B5-4297-A42B-E225012D4109}">
      <dgm:prSet/>
      <dgm:spPr/>
      <dgm:t>
        <a:bodyPr/>
        <a:lstStyle/>
        <a:p>
          <a:endParaRPr lang="en-US"/>
        </a:p>
      </dgm:t>
    </dgm:pt>
    <dgm:pt modelId="{8AB9309C-AA9A-448C-8914-6B469312E3BF}" type="pres">
      <dgm:prSet presAssocID="{482DC59A-31EA-4A37-9190-FFDC060B3AD3}" presName="linear" presStyleCnt="0">
        <dgm:presLayoutVars>
          <dgm:animLvl val="lvl"/>
          <dgm:resizeHandles val="exact"/>
        </dgm:presLayoutVars>
      </dgm:prSet>
      <dgm:spPr/>
    </dgm:pt>
    <dgm:pt modelId="{5318895A-B8DD-40E6-831C-7DF7893E69FD}" type="pres">
      <dgm:prSet presAssocID="{9F242871-BFC6-40C9-AA25-FE20750AA710}" presName="parentText" presStyleLbl="node1" presStyleIdx="0" presStyleCnt="1">
        <dgm:presLayoutVars>
          <dgm:chMax val="0"/>
          <dgm:bulletEnabled val="1"/>
        </dgm:presLayoutVars>
      </dgm:prSet>
      <dgm:spPr/>
    </dgm:pt>
    <dgm:pt modelId="{291EAFD9-434F-49AD-9F75-79ABD73DCB86}" type="pres">
      <dgm:prSet presAssocID="{9F242871-BFC6-40C9-AA25-FE20750AA710}" presName="childText" presStyleLbl="revTx" presStyleIdx="0" presStyleCnt="1">
        <dgm:presLayoutVars>
          <dgm:bulletEnabled val="1"/>
        </dgm:presLayoutVars>
      </dgm:prSet>
      <dgm:spPr/>
    </dgm:pt>
  </dgm:ptLst>
  <dgm:cxnLst>
    <dgm:cxn modelId="{C562BE06-9DF9-4F24-A028-A0159FD32FA6}" type="presOf" srcId="{8F64B492-ACCA-488B-B77A-153F315FD4B1}" destId="{291EAFD9-434F-49AD-9F75-79ABD73DCB86}" srcOrd="0" destOrd="0" presId="urn:microsoft.com/office/officeart/2005/8/layout/vList2"/>
    <dgm:cxn modelId="{1B4E6C12-28E9-41B6-A912-0222904CEB5A}" type="presOf" srcId="{44336564-63CC-40BC-8B03-1DCA119173BE}" destId="{291EAFD9-434F-49AD-9F75-79ABD73DCB86}" srcOrd="0" destOrd="3" presId="urn:microsoft.com/office/officeart/2005/8/layout/vList2"/>
    <dgm:cxn modelId="{A03CAC15-F4E2-4E4C-86A3-E1A236239C6F}" type="presOf" srcId="{6CD54461-CF5C-4209-B0AC-36D0BEE0EFCE}" destId="{291EAFD9-434F-49AD-9F75-79ABD73DCB86}" srcOrd="0" destOrd="7" presId="urn:microsoft.com/office/officeart/2005/8/layout/vList2"/>
    <dgm:cxn modelId="{BF8EEE1C-8B11-4663-B6F4-560A5433842B}" srcId="{9F242871-BFC6-40C9-AA25-FE20750AA710}" destId="{6CD54461-CF5C-4209-B0AC-36D0BEE0EFCE}" srcOrd="7" destOrd="0" parTransId="{1E7A17E3-0E69-467E-AC7C-2EF54A180FE7}" sibTransId="{3C836E76-3F08-4CDC-9A1D-AE4E59BD41A1}"/>
    <dgm:cxn modelId="{1A09F435-B129-4E82-A58F-3ECA5196F9C2}" type="presOf" srcId="{482DC59A-31EA-4A37-9190-FFDC060B3AD3}" destId="{8AB9309C-AA9A-448C-8914-6B469312E3BF}" srcOrd="0" destOrd="0" presId="urn:microsoft.com/office/officeart/2005/8/layout/vList2"/>
    <dgm:cxn modelId="{97C56F37-454A-44DC-9ECE-1AE96F4B2B9A}" type="presOf" srcId="{7C853CEC-E94C-4C22-96BF-13F637AF779F}" destId="{291EAFD9-434F-49AD-9F75-79ABD73DCB86}" srcOrd="0" destOrd="10" presId="urn:microsoft.com/office/officeart/2005/8/layout/vList2"/>
    <dgm:cxn modelId="{4001B838-78B5-4297-A42B-E225012D4109}" srcId="{9F242871-BFC6-40C9-AA25-FE20750AA710}" destId="{7C853CEC-E94C-4C22-96BF-13F637AF779F}" srcOrd="10" destOrd="0" parTransId="{01E5E42E-7088-4F53-BBA2-78A514B1C7E0}" sibTransId="{A2F0DE5E-C03F-42E7-95DA-77967ABE21D2}"/>
    <dgm:cxn modelId="{5CA5FC5C-D42A-4049-B4FB-5589DEFE13AA}" srcId="{482DC59A-31EA-4A37-9190-FFDC060B3AD3}" destId="{9F242871-BFC6-40C9-AA25-FE20750AA710}" srcOrd="0" destOrd="0" parTransId="{2CB27F7D-8B52-45E7-BA60-1146F91B9F0D}" sibTransId="{A92500B3-B5E4-48EC-B3F8-8C0102B94030}"/>
    <dgm:cxn modelId="{ED0C7D62-31FB-465D-B5E4-9C95F0D69841}" type="presOf" srcId="{C720A9F8-BEF2-45FF-9E46-1EDEC4C30A5C}" destId="{291EAFD9-434F-49AD-9F75-79ABD73DCB86}" srcOrd="0" destOrd="2" presId="urn:microsoft.com/office/officeart/2005/8/layout/vList2"/>
    <dgm:cxn modelId="{57C9BF48-4727-4A21-84AA-575A6600C815}" srcId="{9F242871-BFC6-40C9-AA25-FE20750AA710}" destId="{44336564-63CC-40BC-8B03-1DCA119173BE}" srcOrd="3" destOrd="0" parTransId="{86470EC1-3E71-45A9-9498-101AA05A6F4E}" sibTransId="{C8509C4A-EAEC-470A-A9F1-12CBFEE9D8F3}"/>
    <dgm:cxn modelId="{7CF03569-F26A-461C-A4B6-187B76D798E1}" type="presOf" srcId="{8F91D402-3BF4-4397-9D77-04EFD736A867}" destId="{291EAFD9-434F-49AD-9F75-79ABD73DCB86}" srcOrd="0" destOrd="8" presId="urn:microsoft.com/office/officeart/2005/8/layout/vList2"/>
    <dgm:cxn modelId="{A5760076-701A-4A0C-8EF9-1C67D8EF6034}" srcId="{9F242871-BFC6-40C9-AA25-FE20750AA710}" destId="{8F64B492-ACCA-488B-B77A-153F315FD4B1}" srcOrd="0" destOrd="0" parTransId="{BF44EAA2-0258-4E0C-A8B4-30AEBF2C89FA}" sibTransId="{2C1773FE-7634-4671-8AF4-8C2F1C16ADD4}"/>
    <dgm:cxn modelId="{C36BD280-F25A-4058-8973-91B84C58E7AB}" srcId="{9F242871-BFC6-40C9-AA25-FE20750AA710}" destId="{8F91D402-3BF4-4397-9D77-04EFD736A867}" srcOrd="8" destOrd="0" parTransId="{FD727083-5637-4FBE-88BD-48831782B842}" sibTransId="{A70377AB-BEAF-4FF8-8645-6458A2DDF675}"/>
    <dgm:cxn modelId="{54B3CE8D-5BFF-4043-BC87-06C9B38E356F}" type="presOf" srcId="{09E162F1-3BA2-4AD6-BF19-DCB19C14265F}" destId="{291EAFD9-434F-49AD-9F75-79ABD73DCB86}" srcOrd="0" destOrd="9" presId="urn:microsoft.com/office/officeart/2005/8/layout/vList2"/>
    <dgm:cxn modelId="{5A72B58E-E142-4170-8CBF-F14A3ADF49FE}" srcId="{9F242871-BFC6-40C9-AA25-FE20750AA710}" destId="{C720A9F8-BEF2-45FF-9E46-1EDEC4C30A5C}" srcOrd="2" destOrd="0" parTransId="{58E49DA7-2ED7-4258-8251-6EE23CFB7CA6}" sibTransId="{1D5EBE87-E6F8-46FA-A8C3-A255367CA5E6}"/>
    <dgm:cxn modelId="{1719B7A5-5A90-46A8-8D0F-7B80EF004966}" srcId="{9F242871-BFC6-40C9-AA25-FE20750AA710}" destId="{19091C4F-0C5C-4CD5-869A-38F9B58FA436}" srcOrd="4" destOrd="0" parTransId="{2BAC4288-789D-4DC0-8CBB-307181B134B0}" sibTransId="{90E68252-B671-48C0-9627-42F719AF8323}"/>
    <dgm:cxn modelId="{CAAECBAD-B149-406D-BAF4-C0BDFD32041E}" srcId="{9F242871-BFC6-40C9-AA25-FE20750AA710}" destId="{09E162F1-3BA2-4AD6-BF19-DCB19C14265F}" srcOrd="9" destOrd="0" parTransId="{03F65FA6-90B2-41BA-852E-76F0E0B476B0}" sibTransId="{46E5B824-002A-4719-B7CF-B5F69837BAE7}"/>
    <dgm:cxn modelId="{80C439AF-1497-43D6-BCCC-9B8123F8165F}" srcId="{9F242871-BFC6-40C9-AA25-FE20750AA710}" destId="{08816657-1C9F-4338-8DA8-2358C412DAD5}" srcOrd="1" destOrd="0" parTransId="{D5152475-5D02-46F8-9EF1-A46E681413B9}" sibTransId="{A4078969-EF01-465F-BF8A-3C8E5260278F}"/>
    <dgm:cxn modelId="{FB019BB8-8F5D-4CD7-9C8A-68F65DE521D4}" srcId="{9F242871-BFC6-40C9-AA25-FE20750AA710}" destId="{CCD79294-475B-4509-8E97-58C2DA31312A}" srcOrd="5" destOrd="0" parTransId="{3AEC2919-EA60-4D98-837B-DE58DA0802DF}" sibTransId="{E1C34C30-5CAA-45B2-806A-2091B9371522}"/>
    <dgm:cxn modelId="{77A4E3B8-C8BD-4D0A-B862-B188ADC64047}" type="presOf" srcId="{19091C4F-0C5C-4CD5-869A-38F9B58FA436}" destId="{291EAFD9-434F-49AD-9F75-79ABD73DCB86}" srcOrd="0" destOrd="4" presId="urn:microsoft.com/office/officeart/2005/8/layout/vList2"/>
    <dgm:cxn modelId="{183CFEB9-6F38-4646-B4BC-7EEEE1C5AB51}" type="presOf" srcId="{CCD79294-475B-4509-8E97-58C2DA31312A}" destId="{291EAFD9-434F-49AD-9F75-79ABD73DCB86}" srcOrd="0" destOrd="5" presId="urn:microsoft.com/office/officeart/2005/8/layout/vList2"/>
    <dgm:cxn modelId="{436A27D0-38DD-4162-806C-1D7317C88ACE}" type="presOf" srcId="{9F242871-BFC6-40C9-AA25-FE20750AA710}" destId="{5318895A-B8DD-40E6-831C-7DF7893E69FD}" srcOrd="0" destOrd="0" presId="urn:microsoft.com/office/officeart/2005/8/layout/vList2"/>
    <dgm:cxn modelId="{8157A5E1-99F2-42F9-AB17-C47D3DC60929}" type="presOf" srcId="{43663380-AB7B-4CB3-80E0-3CED5DEEC1F6}" destId="{291EAFD9-434F-49AD-9F75-79ABD73DCB86}" srcOrd="0" destOrd="6" presId="urn:microsoft.com/office/officeart/2005/8/layout/vList2"/>
    <dgm:cxn modelId="{638B70E9-9ED8-475A-BF42-5F29352592D5}" type="presOf" srcId="{08816657-1C9F-4338-8DA8-2358C412DAD5}" destId="{291EAFD9-434F-49AD-9F75-79ABD73DCB86}" srcOrd="0" destOrd="1" presId="urn:microsoft.com/office/officeart/2005/8/layout/vList2"/>
    <dgm:cxn modelId="{3B9A31EE-9A06-4DE5-9A20-4D31918BA47A}" srcId="{9F242871-BFC6-40C9-AA25-FE20750AA710}" destId="{43663380-AB7B-4CB3-80E0-3CED5DEEC1F6}" srcOrd="6" destOrd="0" parTransId="{0B810869-E96E-430D-8F9A-0B032DBF7EF7}" sibTransId="{09C8C958-04FD-4533-8EB6-CCD9933A49DC}"/>
    <dgm:cxn modelId="{21674E28-5673-46E3-9841-90D03FD910A0}" type="presParOf" srcId="{8AB9309C-AA9A-448C-8914-6B469312E3BF}" destId="{5318895A-B8DD-40E6-831C-7DF7893E69FD}" srcOrd="0" destOrd="0" presId="urn:microsoft.com/office/officeart/2005/8/layout/vList2"/>
    <dgm:cxn modelId="{4E7DFAED-243A-4CB3-A0AD-94F572F89323}" type="presParOf" srcId="{8AB9309C-AA9A-448C-8914-6B469312E3BF}" destId="{291EAFD9-434F-49AD-9F75-79ABD73DCB86}"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EB07B5-7C9E-48EF-88C6-D815957D1479}"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en-US"/>
        </a:p>
      </dgm:t>
    </dgm:pt>
    <dgm:pt modelId="{B7FD5B16-E892-4302-9846-16468DABB384}">
      <dgm:prSet phldrT="[Text]" custT="1"/>
      <dgm:spPr>
        <a:solidFill>
          <a:schemeClr val="accent6">
            <a:lumMod val="60000"/>
            <a:lumOff val="40000"/>
          </a:schemeClr>
        </a:solidFill>
      </dgm:spPr>
      <dgm:t>
        <a:bodyPr/>
        <a:lstStyle/>
        <a:p>
          <a:r>
            <a:rPr lang="en-US" sz="3000" dirty="0"/>
            <a:t>Opening</a:t>
          </a:r>
        </a:p>
      </dgm:t>
    </dgm:pt>
    <dgm:pt modelId="{7A6736E5-1135-49E8-BBA6-E9745784AA4E}" type="parTrans" cxnId="{673BEE12-3F69-4ED3-A521-C796C8667146}">
      <dgm:prSet/>
      <dgm:spPr/>
      <dgm:t>
        <a:bodyPr/>
        <a:lstStyle/>
        <a:p>
          <a:endParaRPr lang="en-US"/>
        </a:p>
      </dgm:t>
    </dgm:pt>
    <dgm:pt modelId="{D257408B-B130-47C2-9F57-67DB66959C8D}" type="sibTrans" cxnId="{673BEE12-3F69-4ED3-A521-C796C8667146}">
      <dgm:prSet/>
      <dgm:spPr/>
      <dgm:t>
        <a:bodyPr/>
        <a:lstStyle/>
        <a:p>
          <a:endParaRPr lang="en-US"/>
        </a:p>
      </dgm:t>
    </dgm:pt>
    <dgm:pt modelId="{94359C40-F661-4528-88D3-8ED64D1A1288}">
      <dgm:prSet phldrT="[Text]"/>
      <dgm:spPr/>
      <dgm:t>
        <a:bodyPr/>
        <a:lstStyle/>
        <a:p>
          <a:r>
            <a:rPr lang="en-US" dirty="0"/>
            <a:t>Friday 1 February 2024</a:t>
          </a:r>
        </a:p>
      </dgm:t>
    </dgm:pt>
    <dgm:pt modelId="{8944DDD2-0EBD-48B5-AB19-48CB08AC4ECD}" type="parTrans" cxnId="{49D15A3C-5FE9-4CC4-A4CB-42DDEBEBEF63}">
      <dgm:prSet/>
      <dgm:spPr/>
      <dgm:t>
        <a:bodyPr/>
        <a:lstStyle/>
        <a:p>
          <a:endParaRPr lang="en-US"/>
        </a:p>
      </dgm:t>
    </dgm:pt>
    <dgm:pt modelId="{070314D9-2DDC-4152-8E87-3C56BFFE10D1}" type="sibTrans" cxnId="{49D15A3C-5FE9-4CC4-A4CB-42DDEBEBEF63}">
      <dgm:prSet/>
      <dgm:spPr/>
      <dgm:t>
        <a:bodyPr/>
        <a:lstStyle/>
        <a:p>
          <a:endParaRPr lang="en-US"/>
        </a:p>
      </dgm:t>
    </dgm:pt>
    <dgm:pt modelId="{7E5180D5-5149-40B9-BEE4-9E446D58EE13}">
      <dgm:prSet phldrT="[Text]" custT="1"/>
      <dgm:spPr>
        <a:solidFill>
          <a:schemeClr val="accent2">
            <a:lumMod val="60000"/>
            <a:lumOff val="40000"/>
          </a:schemeClr>
        </a:solidFill>
      </dgm:spPr>
      <dgm:t>
        <a:bodyPr/>
        <a:lstStyle/>
        <a:p>
          <a:r>
            <a:rPr lang="en-US" sz="3000" dirty="0"/>
            <a:t>Closing</a:t>
          </a:r>
        </a:p>
      </dgm:t>
    </dgm:pt>
    <dgm:pt modelId="{DEBAA1D0-A9AD-4241-992C-A3F2FB9CE92B}" type="parTrans" cxnId="{3C335F28-8796-4BBD-9B6A-6696F41BEE77}">
      <dgm:prSet/>
      <dgm:spPr/>
      <dgm:t>
        <a:bodyPr/>
        <a:lstStyle/>
        <a:p>
          <a:endParaRPr lang="en-US"/>
        </a:p>
      </dgm:t>
    </dgm:pt>
    <dgm:pt modelId="{6DB88AB7-08CD-4C78-97F1-6FB34FD66460}" type="sibTrans" cxnId="{3C335F28-8796-4BBD-9B6A-6696F41BEE77}">
      <dgm:prSet/>
      <dgm:spPr/>
      <dgm:t>
        <a:bodyPr/>
        <a:lstStyle/>
        <a:p>
          <a:endParaRPr lang="en-US"/>
        </a:p>
      </dgm:t>
    </dgm:pt>
    <dgm:pt modelId="{BA0C6446-67A1-42EE-8D36-29F38ABF17BE}">
      <dgm:prSet phldrT="[Text]"/>
      <dgm:spPr/>
      <dgm:t>
        <a:bodyPr/>
        <a:lstStyle/>
        <a:p>
          <a:r>
            <a:rPr lang="en-US" dirty="0"/>
            <a:t>Friday 31 May 2024</a:t>
          </a:r>
        </a:p>
      </dgm:t>
    </dgm:pt>
    <dgm:pt modelId="{66A1E86F-A95C-40EF-A45C-6D02D9D97246}" type="parTrans" cxnId="{4FA1B44A-1F66-4B33-A44C-75584E0DF87C}">
      <dgm:prSet/>
      <dgm:spPr/>
      <dgm:t>
        <a:bodyPr/>
        <a:lstStyle/>
        <a:p>
          <a:endParaRPr lang="en-US"/>
        </a:p>
      </dgm:t>
    </dgm:pt>
    <dgm:pt modelId="{CCAF1DCD-A1B9-4D27-A934-D2B569DF964F}" type="sibTrans" cxnId="{4FA1B44A-1F66-4B33-A44C-75584E0DF87C}">
      <dgm:prSet/>
      <dgm:spPr/>
      <dgm:t>
        <a:bodyPr/>
        <a:lstStyle/>
        <a:p>
          <a:endParaRPr lang="en-US"/>
        </a:p>
      </dgm:t>
    </dgm:pt>
    <dgm:pt modelId="{57059892-0B14-499E-AF50-CCC085BB32AD}" type="pres">
      <dgm:prSet presAssocID="{C5EB07B5-7C9E-48EF-88C6-D815957D1479}" presName="list" presStyleCnt="0">
        <dgm:presLayoutVars>
          <dgm:dir/>
          <dgm:animLvl val="lvl"/>
        </dgm:presLayoutVars>
      </dgm:prSet>
      <dgm:spPr/>
    </dgm:pt>
    <dgm:pt modelId="{C40D1791-8544-4E5F-BB7E-9CEB6A0613DB}" type="pres">
      <dgm:prSet presAssocID="{B7FD5B16-E892-4302-9846-16468DABB384}" presName="posSpace" presStyleCnt="0"/>
      <dgm:spPr/>
    </dgm:pt>
    <dgm:pt modelId="{F0EC822B-815C-4A3A-A624-68BE8A989C94}" type="pres">
      <dgm:prSet presAssocID="{B7FD5B16-E892-4302-9846-16468DABB384}" presName="vertFlow" presStyleCnt="0"/>
      <dgm:spPr/>
    </dgm:pt>
    <dgm:pt modelId="{FEDFAF1E-54C0-4B5D-9BE8-D28595DF9A55}" type="pres">
      <dgm:prSet presAssocID="{B7FD5B16-E892-4302-9846-16468DABB384}" presName="topSpace" presStyleCnt="0"/>
      <dgm:spPr/>
    </dgm:pt>
    <dgm:pt modelId="{801059DF-F746-48CD-95F4-9E95EB5B4E1D}" type="pres">
      <dgm:prSet presAssocID="{B7FD5B16-E892-4302-9846-16468DABB384}" presName="firstComp" presStyleCnt="0"/>
      <dgm:spPr/>
    </dgm:pt>
    <dgm:pt modelId="{AE4C3C31-A8C7-4265-B8D0-D4A08F620B19}" type="pres">
      <dgm:prSet presAssocID="{B7FD5B16-E892-4302-9846-16468DABB384}" presName="firstChild" presStyleLbl="bgAccFollowNode1" presStyleIdx="0" presStyleCnt="2" custLinFactNeighborX="18984" custLinFactNeighborY="16879"/>
      <dgm:spPr/>
    </dgm:pt>
    <dgm:pt modelId="{4DD3B0C9-A9E3-4BC8-BE41-E1FA28668F0C}" type="pres">
      <dgm:prSet presAssocID="{B7FD5B16-E892-4302-9846-16468DABB384}" presName="firstChildTx" presStyleLbl="bgAccFollowNode1" presStyleIdx="0" presStyleCnt="2">
        <dgm:presLayoutVars>
          <dgm:bulletEnabled val="1"/>
        </dgm:presLayoutVars>
      </dgm:prSet>
      <dgm:spPr/>
    </dgm:pt>
    <dgm:pt modelId="{E2196DD8-8DBA-470A-AF5E-D6C4A671A68C}" type="pres">
      <dgm:prSet presAssocID="{B7FD5B16-E892-4302-9846-16468DABB384}" presName="negSpace" presStyleCnt="0"/>
      <dgm:spPr/>
    </dgm:pt>
    <dgm:pt modelId="{64D8E890-61EC-45EA-96CB-EAD083630CC6}" type="pres">
      <dgm:prSet presAssocID="{B7FD5B16-E892-4302-9846-16468DABB384}" presName="circle" presStyleLbl="node1" presStyleIdx="0" presStyleCnt="2" custScaleX="133104" custScaleY="116977" custLinFactNeighborX="869" custLinFactNeighborY="-24572"/>
      <dgm:spPr/>
    </dgm:pt>
    <dgm:pt modelId="{DA0C82F6-4A0D-49A9-965C-EF362BF73E8E}" type="pres">
      <dgm:prSet presAssocID="{D257408B-B130-47C2-9F57-67DB66959C8D}" presName="transSpace" presStyleCnt="0"/>
      <dgm:spPr/>
    </dgm:pt>
    <dgm:pt modelId="{48CCC37A-8BAA-46D9-81F3-EE2233290A14}" type="pres">
      <dgm:prSet presAssocID="{7E5180D5-5149-40B9-BEE4-9E446D58EE13}" presName="posSpace" presStyleCnt="0"/>
      <dgm:spPr/>
    </dgm:pt>
    <dgm:pt modelId="{6FB7E631-B33F-4C62-A16C-44A88B4BBDBA}" type="pres">
      <dgm:prSet presAssocID="{7E5180D5-5149-40B9-BEE4-9E446D58EE13}" presName="vertFlow" presStyleCnt="0"/>
      <dgm:spPr/>
    </dgm:pt>
    <dgm:pt modelId="{07FF11D6-8942-4508-9C61-9CF5042F03C8}" type="pres">
      <dgm:prSet presAssocID="{7E5180D5-5149-40B9-BEE4-9E446D58EE13}" presName="topSpace" presStyleCnt="0"/>
      <dgm:spPr/>
    </dgm:pt>
    <dgm:pt modelId="{5F1A812F-8FC4-4EB1-BFFA-D67B4C9255F8}" type="pres">
      <dgm:prSet presAssocID="{7E5180D5-5149-40B9-BEE4-9E446D58EE13}" presName="firstComp" presStyleCnt="0"/>
      <dgm:spPr/>
    </dgm:pt>
    <dgm:pt modelId="{426D2A76-D276-410A-961F-160A66102FD6}" type="pres">
      <dgm:prSet presAssocID="{7E5180D5-5149-40B9-BEE4-9E446D58EE13}" presName="firstChild" presStyleLbl="bgAccFollowNode1" presStyleIdx="1" presStyleCnt="2" custLinFactNeighborX="-5425" custLinFactNeighborY="20370"/>
      <dgm:spPr/>
    </dgm:pt>
    <dgm:pt modelId="{0F4B74D7-671D-41C7-A744-EA4C0AA7A216}" type="pres">
      <dgm:prSet presAssocID="{7E5180D5-5149-40B9-BEE4-9E446D58EE13}" presName="firstChildTx" presStyleLbl="bgAccFollowNode1" presStyleIdx="1" presStyleCnt="2">
        <dgm:presLayoutVars>
          <dgm:bulletEnabled val="1"/>
        </dgm:presLayoutVars>
      </dgm:prSet>
      <dgm:spPr/>
    </dgm:pt>
    <dgm:pt modelId="{47B19721-A747-4665-B4BA-8FD1AD8624B3}" type="pres">
      <dgm:prSet presAssocID="{7E5180D5-5149-40B9-BEE4-9E446D58EE13}" presName="negSpace" presStyleCnt="0"/>
      <dgm:spPr/>
    </dgm:pt>
    <dgm:pt modelId="{3EA8DA27-B720-400C-8190-63654A656440}" type="pres">
      <dgm:prSet presAssocID="{7E5180D5-5149-40B9-BEE4-9E446D58EE13}" presName="circle" presStyleLbl="node1" presStyleIdx="1" presStyleCnt="2" custScaleX="127517" custScaleY="124188" custLinFactNeighborX="-6752" custLinFactNeighborY="-34373"/>
      <dgm:spPr/>
    </dgm:pt>
  </dgm:ptLst>
  <dgm:cxnLst>
    <dgm:cxn modelId="{673BEE12-3F69-4ED3-A521-C796C8667146}" srcId="{C5EB07B5-7C9E-48EF-88C6-D815957D1479}" destId="{B7FD5B16-E892-4302-9846-16468DABB384}" srcOrd="0" destOrd="0" parTransId="{7A6736E5-1135-49E8-BBA6-E9745784AA4E}" sibTransId="{D257408B-B130-47C2-9F57-67DB66959C8D}"/>
    <dgm:cxn modelId="{E4376619-24CE-4A6A-ADE4-635486E63910}" type="presOf" srcId="{7E5180D5-5149-40B9-BEE4-9E446D58EE13}" destId="{3EA8DA27-B720-400C-8190-63654A656440}" srcOrd="0" destOrd="0" presId="urn:microsoft.com/office/officeart/2005/8/layout/hList9"/>
    <dgm:cxn modelId="{C3A77619-6D34-425C-BD61-50E92FF9AA5B}" type="presOf" srcId="{B7FD5B16-E892-4302-9846-16468DABB384}" destId="{64D8E890-61EC-45EA-96CB-EAD083630CC6}" srcOrd="0" destOrd="0" presId="urn:microsoft.com/office/officeart/2005/8/layout/hList9"/>
    <dgm:cxn modelId="{8104C519-2C06-44E4-9175-560096F64177}" type="presOf" srcId="{94359C40-F661-4528-88D3-8ED64D1A1288}" destId="{AE4C3C31-A8C7-4265-B8D0-D4A08F620B19}" srcOrd="0" destOrd="0" presId="urn:microsoft.com/office/officeart/2005/8/layout/hList9"/>
    <dgm:cxn modelId="{3C335F28-8796-4BBD-9B6A-6696F41BEE77}" srcId="{C5EB07B5-7C9E-48EF-88C6-D815957D1479}" destId="{7E5180D5-5149-40B9-BEE4-9E446D58EE13}" srcOrd="1" destOrd="0" parTransId="{DEBAA1D0-A9AD-4241-992C-A3F2FB9CE92B}" sibTransId="{6DB88AB7-08CD-4C78-97F1-6FB34FD66460}"/>
    <dgm:cxn modelId="{49D15A3C-5FE9-4CC4-A4CB-42DDEBEBEF63}" srcId="{B7FD5B16-E892-4302-9846-16468DABB384}" destId="{94359C40-F661-4528-88D3-8ED64D1A1288}" srcOrd="0" destOrd="0" parTransId="{8944DDD2-0EBD-48B5-AB19-48CB08AC4ECD}" sibTransId="{070314D9-2DDC-4152-8E87-3C56BFFE10D1}"/>
    <dgm:cxn modelId="{4FA1B44A-1F66-4B33-A44C-75584E0DF87C}" srcId="{7E5180D5-5149-40B9-BEE4-9E446D58EE13}" destId="{BA0C6446-67A1-42EE-8D36-29F38ABF17BE}" srcOrd="0" destOrd="0" parTransId="{66A1E86F-A95C-40EF-A45C-6D02D9D97246}" sibTransId="{CCAF1DCD-A1B9-4D27-A934-D2B569DF964F}"/>
    <dgm:cxn modelId="{53B25159-A7B5-4E6E-91C0-0D472F2C19DE}" type="presOf" srcId="{BA0C6446-67A1-42EE-8D36-29F38ABF17BE}" destId="{0F4B74D7-671D-41C7-A744-EA4C0AA7A216}" srcOrd="1" destOrd="0" presId="urn:microsoft.com/office/officeart/2005/8/layout/hList9"/>
    <dgm:cxn modelId="{74F69E94-3387-41E8-A151-0F7D543B9B50}" type="presOf" srcId="{C5EB07B5-7C9E-48EF-88C6-D815957D1479}" destId="{57059892-0B14-499E-AF50-CCC085BB32AD}" srcOrd="0" destOrd="0" presId="urn:microsoft.com/office/officeart/2005/8/layout/hList9"/>
    <dgm:cxn modelId="{539B0E97-F978-4695-8B63-814CB66CF1C7}" type="presOf" srcId="{BA0C6446-67A1-42EE-8D36-29F38ABF17BE}" destId="{426D2A76-D276-410A-961F-160A66102FD6}" srcOrd="0" destOrd="0" presId="urn:microsoft.com/office/officeart/2005/8/layout/hList9"/>
    <dgm:cxn modelId="{99EBD0E3-44F4-44F8-A936-CCBD94FD1711}" type="presOf" srcId="{94359C40-F661-4528-88D3-8ED64D1A1288}" destId="{4DD3B0C9-A9E3-4BC8-BE41-E1FA28668F0C}" srcOrd="1" destOrd="0" presId="urn:microsoft.com/office/officeart/2005/8/layout/hList9"/>
    <dgm:cxn modelId="{90ADC047-6E39-416B-B2C6-13ADA2D1355C}" type="presParOf" srcId="{57059892-0B14-499E-AF50-CCC085BB32AD}" destId="{C40D1791-8544-4E5F-BB7E-9CEB6A0613DB}" srcOrd="0" destOrd="0" presId="urn:microsoft.com/office/officeart/2005/8/layout/hList9"/>
    <dgm:cxn modelId="{49B0FE1E-4342-4026-B1C5-6AF6688080F5}" type="presParOf" srcId="{57059892-0B14-499E-AF50-CCC085BB32AD}" destId="{F0EC822B-815C-4A3A-A624-68BE8A989C94}" srcOrd="1" destOrd="0" presId="urn:microsoft.com/office/officeart/2005/8/layout/hList9"/>
    <dgm:cxn modelId="{2F0C6CF9-F8A3-47A1-B5FF-1D685B6595BD}" type="presParOf" srcId="{F0EC822B-815C-4A3A-A624-68BE8A989C94}" destId="{FEDFAF1E-54C0-4B5D-9BE8-D28595DF9A55}" srcOrd="0" destOrd="0" presId="urn:microsoft.com/office/officeart/2005/8/layout/hList9"/>
    <dgm:cxn modelId="{277B16C5-94B3-4492-B54B-6CA6107B6689}" type="presParOf" srcId="{F0EC822B-815C-4A3A-A624-68BE8A989C94}" destId="{801059DF-F746-48CD-95F4-9E95EB5B4E1D}" srcOrd="1" destOrd="0" presId="urn:microsoft.com/office/officeart/2005/8/layout/hList9"/>
    <dgm:cxn modelId="{325FDDD4-0D93-42F3-A254-AB83A38AF323}" type="presParOf" srcId="{801059DF-F746-48CD-95F4-9E95EB5B4E1D}" destId="{AE4C3C31-A8C7-4265-B8D0-D4A08F620B19}" srcOrd="0" destOrd="0" presId="urn:microsoft.com/office/officeart/2005/8/layout/hList9"/>
    <dgm:cxn modelId="{372BFB0A-6FFD-4E64-94E9-0CC45575EFCC}" type="presParOf" srcId="{801059DF-F746-48CD-95F4-9E95EB5B4E1D}" destId="{4DD3B0C9-A9E3-4BC8-BE41-E1FA28668F0C}" srcOrd="1" destOrd="0" presId="urn:microsoft.com/office/officeart/2005/8/layout/hList9"/>
    <dgm:cxn modelId="{0DDA19A3-996A-4BA9-A7FA-3F07833F9560}" type="presParOf" srcId="{57059892-0B14-499E-AF50-CCC085BB32AD}" destId="{E2196DD8-8DBA-470A-AF5E-D6C4A671A68C}" srcOrd="2" destOrd="0" presId="urn:microsoft.com/office/officeart/2005/8/layout/hList9"/>
    <dgm:cxn modelId="{57B251AC-5D1E-4915-BEA7-A0D299D6A2D3}" type="presParOf" srcId="{57059892-0B14-499E-AF50-CCC085BB32AD}" destId="{64D8E890-61EC-45EA-96CB-EAD083630CC6}" srcOrd="3" destOrd="0" presId="urn:microsoft.com/office/officeart/2005/8/layout/hList9"/>
    <dgm:cxn modelId="{5010401A-CF8E-47AA-9849-AA3CDF14383E}" type="presParOf" srcId="{57059892-0B14-499E-AF50-CCC085BB32AD}" destId="{DA0C82F6-4A0D-49A9-965C-EF362BF73E8E}" srcOrd="4" destOrd="0" presId="urn:microsoft.com/office/officeart/2005/8/layout/hList9"/>
    <dgm:cxn modelId="{D98819DE-A5A3-48E1-BACB-498D9644B414}" type="presParOf" srcId="{57059892-0B14-499E-AF50-CCC085BB32AD}" destId="{48CCC37A-8BAA-46D9-81F3-EE2233290A14}" srcOrd="5" destOrd="0" presId="urn:microsoft.com/office/officeart/2005/8/layout/hList9"/>
    <dgm:cxn modelId="{9B6F142E-816D-478B-95B7-9FE3B4696325}" type="presParOf" srcId="{57059892-0B14-499E-AF50-CCC085BB32AD}" destId="{6FB7E631-B33F-4C62-A16C-44A88B4BBDBA}" srcOrd="6" destOrd="0" presId="urn:microsoft.com/office/officeart/2005/8/layout/hList9"/>
    <dgm:cxn modelId="{FF54C2AC-FC52-4B60-9D06-D01C15F64601}" type="presParOf" srcId="{6FB7E631-B33F-4C62-A16C-44A88B4BBDBA}" destId="{07FF11D6-8942-4508-9C61-9CF5042F03C8}" srcOrd="0" destOrd="0" presId="urn:microsoft.com/office/officeart/2005/8/layout/hList9"/>
    <dgm:cxn modelId="{27216573-EA7F-4B2A-AF5C-8F5D88CD4120}" type="presParOf" srcId="{6FB7E631-B33F-4C62-A16C-44A88B4BBDBA}" destId="{5F1A812F-8FC4-4EB1-BFFA-D67B4C9255F8}" srcOrd="1" destOrd="0" presId="urn:microsoft.com/office/officeart/2005/8/layout/hList9"/>
    <dgm:cxn modelId="{8C8EB04B-F026-44C0-AB69-DCB6B4700606}" type="presParOf" srcId="{5F1A812F-8FC4-4EB1-BFFA-D67B4C9255F8}" destId="{426D2A76-D276-410A-961F-160A66102FD6}" srcOrd="0" destOrd="0" presId="urn:microsoft.com/office/officeart/2005/8/layout/hList9"/>
    <dgm:cxn modelId="{5FE17928-94F2-4D4C-9BF2-252F3403D0BB}" type="presParOf" srcId="{5F1A812F-8FC4-4EB1-BFFA-D67B4C9255F8}" destId="{0F4B74D7-671D-41C7-A744-EA4C0AA7A216}" srcOrd="1" destOrd="0" presId="urn:microsoft.com/office/officeart/2005/8/layout/hList9"/>
    <dgm:cxn modelId="{BF60C288-C99A-403E-ABE9-AE4993D3BF7F}" type="presParOf" srcId="{57059892-0B14-499E-AF50-CCC085BB32AD}" destId="{47B19721-A747-4665-B4BA-8FD1AD8624B3}" srcOrd="7" destOrd="0" presId="urn:microsoft.com/office/officeart/2005/8/layout/hList9"/>
    <dgm:cxn modelId="{C4DE989E-2E1E-4BB7-B70B-0AE7F396C5E7}" type="presParOf" srcId="{57059892-0B14-499E-AF50-CCC085BB32AD}" destId="{3EA8DA27-B720-400C-8190-63654A656440}"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A3375-7B53-465C-BDA0-21CEE68596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09AEDA-2BCA-4D55-87E4-054FF9BB9350}">
      <dgm:prSet/>
      <dgm:spPr/>
      <dgm:t>
        <a:bodyPr/>
        <a:lstStyle/>
        <a:p>
          <a:pPr rtl="0"/>
          <a:r>
            <a:rPr lang="en-AU" dirty="0"/>
            <a:t>To view 2023 funded projects visit:</a:t>
          </a:r>
        </a:p>
        <a:p>
          <a:pPr rtl="0"/>
          <a:r>
            <a:rPr lang="en-AU" dirty="0">
              <a:hlinkClick xmlns:r="http://schemas.openxmlformats.org/officeDocument/2006/relationships" r:id="rId1"/>
            </a:rPr>
            <a:t>2023 Funded Projects</a:t>
          </a:r>
          <a:endParaRPr lang="en-AU" dirty="0"/>
        </a:p>
      </dgm:t>
    </dgm:pt>
    <dgm:pt modelId="{F53B76F5-6A0F-4F1A-91F6-D675D3A928DA}" type="parTrans" cxnId="{480F54BD-1179-42AB-AC3A-EB84239B0B52}">
      <dgm:prSet/>
      <dgm:spPr/>
      <dgm:t>
        <a:bodyPr/>
        <a:lstStyle/>
        <a:p>
          <a:endParaRPr lang="en-US"/>
        </a:p>
      </dgm:t>
    </dgm:pt>
    <dgm:pt modelId="{19A0D7E0-9E09-481D-BBC1-EDF3341F6031}" type="sibTrans" cxnId="{480F54BD-1179-42AB-AC3A-EB84239B0B52}">
      <dgm:prSet/>
      <dgm:spPr/>
      <dgm:t>
        <a:bodyPr/>
        <a:lstStyle/>
        <a:p>
          <a:endParaRPr lang="en-US"/>
        </a:p>
      </dgm:t>
    </dgm:pt>
    <dgm:pt modelId="{25EC05E4-32E8-4C12-8DBE-AB72062C1FFD}" type="pres">
      <dgm:prSet presAssocID="{717A3375-7B53-465C-BDA0-21CEE68596E2}" presName="linear" presStyleCnt="0">
        <dgm:presLayoutVars>
          <dgm:animLvl val="lvl"/>
          <dgm:resizeHandles val="exact"/>
        </dgm:presLayoutVars>
      </dgm:prSet>
      <dgm:spPr/>
    </dgm:pt>
    <dgm:pt modelId="{085B6A80-A7F6-4C87-A4F5-8A07171F8BB5}" type="pres">
      <dgm:prSet presAssocID="{8909AEDA-2BCA-4D55-87E4-054FF9BB9350}" presName="parentText" presStyleLbl="node1" presStyleIdx="0" presStyleCnt="1">
        <dgm:presLayoutVars>
          <dgm:chMax val="0"/>
          <dgm:bulletEnabled val="1"/>
        </dgm:presLayoutVars>
      </dgm:prSet>
      <dgm:spPr/>
    </dgm:pt>
  </dgm:ptLst>
  <dgm:cxnLst>
    <dgm:cxn modelId="{480F54BD-1179-42AB-AC3A-EB84239B0B52}" srcId="{717A3375-7B53-465C-BDA0-21CEE68596E2}" destId="{8909AEDA-2BCA-4D55-87E4-054FF9BB9350}" srcOrd="0" destOrd="0" parTransId="{F53B76F5-6A0F-4F1A-91F6-D675D3A928DA}" sibTransId="{19A0D7E0-9E09-481D-BBC1-EDF3341F6031}"/>
    <dgm:cxn modelId="{5EC689C0-EF32-4A6B-9D69-849CB7B7C8A6}" type="presOf" srcId="{8909AEDA-2BCA-4D55-87E4-054FF9BB9350}" destId="{085B6A80-A7F6-4C87-A4F5-8A07171F8BB5}" srcOrd="0" destOrd="0" presId="urn:microsoft.com/office/officeart/2005/8/layout/vList2"/>
    <dgm:cxn modelId="{F35138C1-661D-4056-8C42-FFA00FC81A08}" type="presOf" srcId="{717A3375-7B53-465C-BDA0-21CEE68596E2}" destId="{25EC05E4-32E8-4C12-8DBE-AB72062C1FFD}" srcOrd="0" destOrd="0" presId="urn:microsoft.com/office/officeart/2005/8/layout/vList2"/>
    <dgm:cxn modelId="{7A16B30D-F006-400B-8ECE-81CA15394624}" type="presParOf" srcId="{25EC05E4-32E8-4C12-8DBE-AB72062C1FFD}" destId="{085B6A80-A7F6-4C87-A4F5-8A07171F8BB5}"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B3A41-A784-48AA-A779-8F7FFCDEFA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B0E3D7-800D-4ECA-B3BC-7CA28C91F895}">
      <dgm:prSet custT="1"/>
      <dgm:spPr/>
      <dgm:t>
        <a:bodyPr/>
        <a:lstStyle/>
        <a:p>
          <a:pPr rtl="0"/>
          <a:r>
            <a:rPr lang="en-US" sz="2800" b="1" u="sng" dirty="0" err="1"/>
            <a:t>ClubGRANTS</a:t>
          </a:r>
          <a:r>
            <a:rPr lang="en-US" sz="2800" b="1" u="sng" dirty="0"/>
            <a:t> Priority Areas</a:t>
          </a:r>
          <a:endParaRPr lang="en-AU" sz="2800" u="sng" dirty="0"/>
        </a:p>
      </dgm:t>
    </dgm:pt>
    <dgm:pt modelId="{44B5093E-AD53-4334-BCCB-E2D8A4E58C75}" type="parTrans" cxnId="{856CFE92-88E2-4D0F-A350-90418C337441}">
      <dgm:prSet/>
      <dgm:spPr/>
      <dgm:t>
        <a:bodyPr/>
        <a:lstStyle/>
        <a:p>
          <a:endParaRPr lang="en-US"/>
        </a:p>
      </dgm:t>
    </dgm:pt>
    <dgm:pt modelId="{894B2E04-C5AF-40E6-869A-ACBBB85DD878}" type="sibTrans" cxnId="{856CFE92-88E2-4D0F-A350-90418C337441}">
      <dgm:prSet/>
      <dgm:spPr/>
      <dgm:t>
        <a:bodyPr/>
        <a:lstStyle/>
        <a:p>
          <a:endParaRPr lang="en-US"/>
        </a:p>
      </dgm:t>
    </dgm:pt>
    <dgm:pt modelId="{3E02A452-E20E-4A0F-98C8-F9FFA030343A}" type="pres">
      <dgm:prSet presAssocID="{1C2B3A41-A784-48AA-A779-8F7FFCDEFAB8}" presName="linear" presStyleCnt="0">
        <dgm:presLayoutVars>
          <dgm:animLvl val="lvl"/>
          <dgm:resizeHandles val="exact"/>
        </dgm:presLayoutVars>
      </dgm:prSet>
      <dgm:spPr/>
    </dgm:pt>
    <dgm:pt modelId="{D628F8F9-E32D-42E2-BB10-AB71D921B58E}" type="pres">
      <dgm:prSet presAssocID="{99B0E3D7-800D-4ECA-B3BC-7CA28C91F895}" presName="parentText" presStyleLbl="node1" presStyleIdx="0" presStyleCnt="1">
        <dgm:presLayoutVars>
          <dgm:chMax val="0"/>
          <dgm:bulletEnabled val="1"/>
        </dgm:presLayoutVars>
      </dgm:prSet>
      <dgm:spPr/>
    </dgm:pt>
  </dgm:ptLst>
  <dgm:cxnLst>
    <dgm:cxn modelId="{BBCA1936-5D10-4997-9F8C-0F918D5B122A}" type="presOf" srcId="{99B0E3D7-800D-4ECA-B3BC-7CA28C91F895}" destId="{D628F8F9-E32D-42E2-BB10-AB71D921B58E}" srcOrd="0" destOrd="0" presId="urn:microsoft.com/office/officeart/2005/8/layout/vList2"/>
    <dgm:cxn modelId="{856CFE92-88E2-4D0F-A350-90418C337441}" srcId="{1C2B3A41-A784-48AA-A779-8F7FFCDEFAB8}" destId="{99B0E3D7-800D-4ECA-B3BC-7CA28C91F895}" srcOrd="0" destOrd="0" parTransId="{44B5093E-AD53-4334-BCCB-E2D8A4E58C75}" sibTransId="{894B2E04-C5AF-40E6-869A-ACBBB85DD878}"/>
    <dgm:cxn modelId="{BBA8C3E0-C3B9-4EB7-B10B-A9F932B591ED}" type="presOf" srcId="{1C2B3A41-A784-48AA-A779-8F7FFCDEFAB8}" destId="{3E02A452-E20E-4A0F-98C8-F9FFA030343A}" srcOrd="0" destOrd="0" presId="urn:microsoft.com/office/officeart/2005/8/layout/vList2"/>
    <dgm:cxn modelId="{44C6E01D-2F9D-47AA-ABF8-298F701AF301}" type="presParOf" srcId="{3E02A452-E20E-4A0F-98C8-F9FFA030343A}" destId="{D628F8F9-E32D-42E2-BB10-AB71D921B58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CC5A34-CD4A-497F-83AD-CCF81164C6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49FCAE-B454-4260-8518-BB42A4679198}">
      <dgm:prSet custT="1"/>
      <dgm:spPr/>
      <dgm:t>
        <a:bodyPr/>
        <a:lstStyle/>
        <a:p>
          <a:pPr rtl="0"/>
          <a:r>
            <a:rPr lang="en-AU" sz="2800" b="1" u="sng" dirty="0"/>
            <a:t>Community Health Services</a:t>
          </a:r>
          <a:endParaRPr lang="en-AU" sz="2800" dirty="0"/>
        </a:p>
      </dgm:t>
    </dgm:pt>
    <dgm:pt modelId="{48506437-175D-4D99-9343-D51CB62EA01E}" type="parTrans" cxnId="{FC1FA1B8-14E7-4127-927B-39D00E9DF5F8}">
      <dgm:prSet/>
      <dgm:spPr/>
      <dgm:t>
        <a:bodyPr/>
        <a:lstStyle/>
        <a:p>
          <a:endParaRPr lang="en-US"/>
        </a:p>
      </dgm:t>
    </dgm:pt>
    <dgm:pt modelId="{80491FC4-02EF-40AC-A2E5-2819ECA016D3}" type="sibTrans" cxnId="{FC1FA1B8-14E7-4127-927B-39D00E9DF5F8}">
      <dgm:prSet/>
      <dgm:spPr/>
      <dgm:t>
        <a:bodyPr/>
        <a:lstStyle/>
        <a:p>
          <a:endParaRPr lang="en-US"/>
        </a:p>
      </dgm:t>
    </dgm:pt>
    <dgm:pt modelId="{B0A1B2E0-EC15-4588-8F6E-32AE0AE412C9}">
      <dgm:prSet custT="1"/>
      <dgm:spPr/>
      <dgm:t>
        <a:bodyPr/>
        <a:lstStyle/>
        <a:p>
          <a:pPr rtl="0"/>
          <a:r>
            <a:rPr lang="en-US" sz="2400" dirty="0"/>
            <a:t>Early childhood health</a:t>
          </a:r>
          <a:endParaRPr lang="en-AU" sz="2400" dirty="0"/>
        </a:p>
      </dgm:t>
    </dgm:pt>
    <dgm:pt modelId="{89F64AD7-41E9-438C-8C68-CAF7262713FE}" type="parTrans" cxnId="{9E65F7EC-CF6B-4D29-A908-DAEB0EADB42A}">
      <dgm:prSet/>
      <dgm:spPr/>
      <dgm:t>
        <a:bodyPr/>
        <a:lstStyle/>
        <a:p>
          <a:endParaRPr lang="en-US"/>
        </a:p>
      </dgm:t>
    </dgm:pt>
    <dgm:pt modelId="{7ECA88C4-F1EF-4D5F-BFBD-057B5918EE5B}" type="sibTrans" cxnId="{9E65F7EC-CF6B-4D29-A908-DAEB0EADB42A}">
      <dgm:prSet/>
      <dgm:spPr/>
      <dgm:t>
        <a:bodyPr/>
        <a:lstStyle/>
        <a:p>
          <a:endParaRPr lang="en-US"/>
        </a:p>
      </dgm:t>
    </dgm:pt>
    <dgm:pt modelId="{18A8846B-7BE0-4B5E-B2F4-364E99509521}">
      <dgm:prSet custT="1"/>
      <dgm:spPr/>
      <dgm:t>
        <a:bodyPr/>
        <a:lstStyle/>
        <a:p>
          <a:pPr rtl="0"/>
          <a:r>
            <a:rPr lang="en-US" sz="2400" dirty="0"/>
            <a:t>Child and family services</a:t>
          </a:r>
          <a:endParaRPr lang="en-AU" sz="2400" dirty="0"/>
        </a:p>
      </dgm:t>
    </dgm:pt>
    <dgm:pt modelId="{96F80E77-E8D2-470F-AAE6-9E8260ADABD4}" type="parTrans" cxnId="{BF6ADB4E-DBAC-49BD-9332-11AE040CBB76}">
      <dgm:prSet/>
      <dgm:spPr/>
      <dgm:t>
        <a:bodyPr/>
        <a:lstStyle/>
        <a:p>
          <a:endParaRPr lang="en-US"/>
        </a:p>
      </dgm:t>
    </dgm:pt>
    <dgm:pt modelId="{496ACA44-A56C-4F9B-9F68-15E842F59CC4}" type="sibTrans" cxnId="{BF6ADB4E-DBAC-49BD-9332-11AE040CBB76}">
      <dgm:prSet/>
      <dgm:spPr/>
      <dgm:t>
        <a:bodyPr/>
        <a:lstStyle/>
        <a:p>
          <a:endParaRPr lang="en-US"/>
        </a:p>
      </dgm:t>
    </dgm:pt>
    <dgm:pt modelId="{C02DBE85-EE96-46AD-8222-B64DCEB8584E}">
      <dgm:prSet custT="1"/>
      <dgm:spPr/>
      <dgm:t>
        <a:bodyPr/>
        <a:lstStyle/>
        <a:p>
          <a:pPr rtl="0"/>
          <a:r>
            <a:rPr lang="en-US" sz="2400" dirty="0"/>
            <a:t>Community nursing</a:t>
          </a:r>
          <a:endParaRPr lang="en-AU" sz="2400" dirty="0"/>
        </a:p>
      </dgm:t>
    </dgm:pt>
    <dgm:pt modelId="{66FE9B9A-514B-47A5-95DA-0992C5EFE1A0}" type="parTrans" cxnId="{C67082F2-9B60-4EC1-AE97-3EB64663073D}">
      <dgm:prSet/>
      <dgm:spPr/>
      <dgm:t>
        <a:bodyPr/>
        <a:lstStyle/>
        <a:p>
          <a:endParaRPr lang="en-US"/>
        </a:p>
      </dgm:t>
    </dgm:pt>
    <dgm:pt modelId="{34A8365E-86FB-4F7E-B1D7-5166EBD88997}" type="sibTrans" cxnId="{C67082F2-9B60-4EC1-AE97-3EB64663073D}">
      <dgm:prSet/>
      <dgm:spPr/>
      <dgm:t>
        <a:bodyPr/>
        <a:lstStyle/>
        <a:p>
          <a:endParaRPr lang="en-US"/>
        </a:p>
      </dgm:t>
    </dgm:pt>
    <dgm:pt modelId="{D61AD71A-B18B-4CCF-8AE2-2D193351612F}">
      <dgm:prSet custT="1"/>
      <dgm:spPr/>
      <dgm:t>
        <a:bodyPr/>
        <a:lstStyle/>
        <a:p>
          <a:pPr rtl="0"/>
          <a:r>
            <a:rPr lang="en-US" sz="2400" dirty="0"/>
            <a:t>Therapy, including art therapy</a:t>
          </a:r>
          <a:endParaRPr lang="en-AU" sz="2400" dirty="0"/>
        </a:p>
      </dgm:t>
    </dgm:pt>
    <dgm:pt modelId="{FC56F94B-0776-4E76-AF2C-F033F1FD7B28}" type="parTrans" cxnId="{13FE7673-1B50-4DEF-909F-559A6DAC3727}">
      <dgm:prSet/>
      <dgm:spPr/>
      <dgm:t>
        <a:bodyPr/>
        <a:lstStyle/>
        <a:p>
          <a:endParaRPr lang="en-US"/>
        </a:p>
      </dgm:t>
    </dgm:pt>
    <dgm:pt modelId="{35BF3BF0-32C8-41E3-846A-7FD46E84A629}" type="sibTrans" cxnId="{13FE7673-1B50-4DEF-909F-559A6DAC3727}">
      <dgm:prSet/>
      <dgm:spPr/>
      <dgm:t>
        <a:bodyPr/>
        <a:lstStyle/>
        <a:p>
          <a:endParaRPr lang="en-US"/>
        </a:p>
      </dgm:t>
    </dgm:pt>
    <dgm:pt modelId="{10AB7D19-5A84-4B16-BD7C-417B25FE2BD8}">
      <dgm:prSet custT="1"/>
      <dgm:spPr/>
      <dgm:t>
        <a:bodyPr/>
        <a:lstStyle/>
        <a:p>
          <a:pPr rtl="0"/>
          <a:r>
            <a:rPr lang="en-US" sz="2400" dirty="0"/>
            <a:t>Community mental health services</a:t>
          </a:r>
          <a:endParaRPr lang="en-AU" sz="2400" dirty="0"/>
        </a:p>
      </dgm:t>
    </dgm:pt>
    <dgm:pt modelId="{99C4230B-3BA3-4C40-8EB0-C591804BF274}" type="parTrans" cxnId="{D59BD5AC-2074-48AE-89BD-B510C10BCC90}">
      <dgm:prSet/>
      <dgm:spPr/>
      <dgm:t>
        <a:bodyPr/>
        <a:lstStyle/>
        <a:p>
          <a:endParaRPr lang="en-US"/>
        </a:p>
      </dgm:t>
    </dgm:pt>
    <dgm:pt modelId="{431830B1-2937-43E1-8E4F-4B804C6A282C}" type="sibTrans" cxnId="{D59BD5AC-2074-48AE-89BD-B510C10BCC90}">
      <dgm:prSet/>
      <dgm:spPr/>
      <dgm:t>
        <a:bodyPr/>
        <a:lstStyle/>
        <a:p>
          <a:endParaRPr lang="en-US"/>
        </a:p>
      </dgm:t>
    </dgm:pt>
    <dgm:pt modelId="{496A86BC-F18C-456A-80C6-FBAE96CCE4AA}">
      <dgm:prSet custT="1"/>
      <dgm:spPr/>
      <dgm:t>
        <a:bodyPr/>
        <a:lstStyle/>
        <a:p>
          <a:pPr rtl="0"/>
          <a:r>
            <a:rPr lang="en-US" sz="2400" dirty="0"/>
            <a:t>Health promotion initiatives</a:t>
          </a:r>
          <a:endParaRPr lang="en-AU" sz="2400" dirty="0"/>
        </a:p>
      </dgm:t>
    </dgm:pt>
    <dgm:pt modelId="{19FAD7F2-6465-4541-B71E-3DBD1E102779}" type="parTrans" cxnId="{28AF75A0-AD07-48EB-8AB5-6274A40548E0}">
      <dgm:prSet/>
      <dgm:spPr/>
      <dgm:t>
        <a:bodyPr/>
        <a:lstStyle/>
        <a:p>
          <a:endParaRPr lang="en-US"/>
        </a:p>
      </dgm:t>
    </dgm:pt>
    <dgm:pt modelId="{2D4DEB51-F812-4C2A-885E-CC80651F9160}" type="sibTrans" cxnId="{28AF75A0-AD07-48EB-8AB5-6274A40548E0}">
      <dgm:prSet/>
      <dgm:spPr/>
      <dgm:t>
        <a:bodyPr/>
        <a:lstStyle/>
        <a:p>
          <a:endParaRPr lang="en-US"/>
        </a:p>
      </dgm:t>
    </dgm:pt>
    <dgm:pt modelId="{CD71699A-34A2-4D1E-B89A-8D0C2E1C89CB}">
      <dgm:prSet custT="1"/>
      <dgm:spPr/>
      <dgm:t>
        <a:bodyPr/>
        <a:lstStyle/>
        <a:p>
          <a:pPr rtl="0"/>
          <a:r>
            <a:rPr lang="en-US" sz="2400" dirty="0"/>
            <a:t>Drug and alcohol services</a:t>
          </a:r>
          <a:endParaRPr lang="en-AU" sz="2400" dirty="0"/>
        </a:p>
      </dgm:t>
    </dgm:pt>
    <dgm:pt modelId="{2AD77DC1-2206-43CE-BE48-75A47B9BCADA}" type="parTrans" cxnId="{B1C9659D-22C1-4F08-BFD7-F22760687C4E}">
      <dgm:prSet/>
      <dgm:spPr/>
      <dgm:t>
        <a:bodyPr/>
        <a:lstStyle/>
        <a:p>
          <a:endParaRPr lang="en-US"/>
        </a:p>
      </dgm:t>
    </dgm:pt>
    <dgm:pt modelId="{9206B5AB-ACBF-4962-8DE4-4D2E4BE9DD3F}" type="sibTrans" cxnId="{B1C9659D-22C1-4F08-BFD7-F22760687C4E}">
      <dgm:prSet/>
      <dgm:spPr/>
      <dgm:t>
        <a:bodyPr/>
        <a:lstStyle/>
        <a:p>
          <a:endParaRPr lang="en-US"/>
        </a:p>
      </dgm:t>
    </dgm:pt>
    <dgm:pt modelId="{57767F9B-7F96-4C1F-84DC-5352F852E805}">
      <dgm:prSet custT="1"/>
      <dgm:spPr/>
      <dgm:t>
        <a:bodyPr/>
        <a:lstStyle/>
        <a:p>
          <a:pPr rtl="0"/>
          <a:r>
            <a:rPr lang="en-US" sz="2400" dirty="0"/>
            <a:t>Palliative care/women's health/dental/ disability services</a:t>
          </a:r>
          <a:endParaRPr lang="en-AU" sz="2400" dirty="0"/>
        </a:p>
      </dgm:t>
    </dgm:pt>
    <dgm:pt modelId="{A504E1D6-6486-4FBE-AFA7-534000065FB2}" type="parTrans" cxnId="{2582D3D5-E52D-4BB2-9B8E-0CF2F494E370}">
      <dgm:prSet/>
      <dgm:spPr/>
      <dgm:t>
        <a:bodyPr/>
        <a:lstStyle/>
        <a:p>
          <a:endParaRPr lang="en-US"/>
        </a:p>
      </dgm:t>
    </dgm:pt>
    <dgm:pt modelId="{D0A3127B-511E-4CF0-BC63-942E04307109}" type="sibTrans" cxnId="{2582D3D5-E52D-4BB2-9B8E-0CF2F494E370}">
      <dgm:prSet/>
      <dgm:spPr/>
      <dgm:t>
        <a:bodyPr/>
        <a:lstStyle/>
        <a:p>
          <a:endParaRPr lang="en-US"/>
        </a:p>
      </dgm:t>
    </dgm:pt>
    <dgm:pt modelId="{C0106CD6-E21C-4B76-A41C-B355241C066D}">
      <dgm:prSet custT="1"/>
      <dgm:spPr/>
      <dgm:t>
        <a:bodyPr/>
        <a:lstStyle/>
        <a:p>
          <a:pPr rtl="0"/>
          <a:r>
            <a:rPr lang="en-US" sz="2400" dirty="0"/>
            <a:t>Aboriginal and Torres Strait Islander health services</a:t>
          </a:r>
          <a:endParaRPr lang="en-AU" sz="2400" dirty="0"/>
        </a:p>
      </dgm:t>
    </dgm:pt>
    <dgm:pt modelId="{0E89142E-7DDB-4B5C-AC6D-BC90AE8B1305}" type="parTrans" cxnId="{0F463363-25E3-4CB0-933C-91EFA3C4BFFD}">
      <dgm:prSet/>
      <dgm:spPr/>
      <dgm:t>
        <a:bodyPr/>
        <a:lstStyle/>
        <a:p>
          <a:endParaRPr lang="en-US"/>
        </a:p>
      </dgm:t>
    </dgm:pt>
    <dgm:pt modelId="{33ADBDD4-2716-411D-93E4-D4C57BC1D135}" type="sibTrans" cxnId="{0F463363-25E3-4CB0-933C-91EFA3C4BFFD}">
      <dgm:prSet/>
      <dgm:spPr/>
      <dgm:t>
        <a:bodyPr/>
        <a:lstStyle/>
        <a:p>
          <a:endParaRPr lang="en-US"/>
        </a:p>
      </dgm:t>
    </dgm:pt>
    <dgm:pt modelId="{DA54C069-2CAB-43AA-A84F-E79AC13C4356}">
      <dgm:prSet custT="1"/>
      <dgm:spPr/>
      <dgm:t>
        <a:bodyPr/>
        <a:lstStyle/>
        <a:p>
          <a:pPr rtl="0"/>
          <a:r>
            <a:rPr lang="en-US" sz="2400" dirty="0"/>
            <a:t>Home and community care services</a:t>
          </a:r>
          <a:endParaRPr lang="en-AU" sz="2400" dirty="0"/>
        </a:p>
      </dgm:t>
    </dgm:pt>
    <dgm:pt modelId="{B7CB645B-BC30-4F24-BC34-C4AB5CFE40BA}" type="parTrans" cxnId="{3FEF9036-8BFA-44EA-B678-B19912337FC5}">
      <dgm:prSet/>
      <dgm:spPr/>
      <dgm:t>
        <a:bodyPr/>
        <a:lstStyle/>
        <a:p>
          <a:endParaRPr lang="en-US"/>
        </a:p>
      </dgm:t>
    </dgm:pt>
    <dgm:pt modelId="{C18695BB-697B-4056-AD98-FE25B858AABC}" type="sibTrans" cxnId="{3FEF9036-8BFA-44EA-B678-B19912337FC5}">
      <dgm:prSet/>
      <dgm:spPr/>
      <dgm:t>
        <a:bodyPr/>
        <a:lstStyle/>
        <a:p>
          <a:endParaRPr lang="en-US"/>
        </a:p>
      </dgm:t>
    </dgm:pt>
    <dgm:pt modelId="{CF29C179-EC13-4E91-9B18-9F52CBF2620B}" type="pres">
      <dgm:prSet presAssocID="{26CC5A34-CD4A-497F-83AD-CCF81164C6F5}" presName="linear" presStyleCnt="0">
        <dgm:presLayoutVars>
          <dgm:animLvl val="lvl"/>
          <dgm:resizeHandles val="exact"/>
        </dgm:presLayoutVars>
      </dgm:prSet>
      <dgm:spPr/>
    </dgm:pt>
    <dgm:pt modelId="{57B63358-36F7-42B9-8E46-5A7948B006A0}" type="pres">
      <dgm:prSet presAssocID="{A049FCAE-B454-4260-8518-BB42A4679198}" presName="parentText" presStyleLbl="node1" presStyleIdx="0" presStyleCnt="1">
        <dgm:presLayoutVars>
          <dgm:chMax val="0"/>
          <dgm:bulletEnabled val="1"/>
        </dgm:presLayoutVars>
      </dgm:prSet>
      <dgm:spPr/>
    </dgm:pt>
    <dgm:pt modelId="{6338F22C-04B9-4B66-AF60-C9730A9FC6EE}" type="pres">
      <dgm:prSet presAssocID="{A049FCAE-B454-4260-8518-BB42A4679198}" presName="childText" presStyleLbl="revTx" presStyleIdx="0" presStyleCnt="1">
        <dgm:presLayoutVars>
          <dgm:bulletEnabled val="1"/>
        </dgm:presLayoutVars>
      </dgm:prSet>
      <dgm:spPr/>
    </dgm:pt>
  </dgm:ptLst>
  <dgm:cxnLst>
    <dgm:cxn modelId="{6873F30C-A437-444A-989C-B1E70BD51778}" type="presOf" srcId="{10AB7D19-5A84-4B16-BD7C-417B25FE2BD8}" destId="{6338F22C-04B9-4B66-AF60-C9730A9FC6EE}" srcOrd="0" destOrd="4" presId="urn:microsoft.com/office/officeart/2005/8/layout/vList2"/>
    <dgm:cxn modelId="{2FFABF12-7526-4D01-AC16-2DA7EF681218}" type="presOf" srcId="{18A8846B-7BE0-4B5E-B2F4-364E99509521}" destId="{6338F22C-04B9-4B66-AF60-C9730A9FC6EE}" srcOrd="0" destOrd="1" presId="urn:microsoft.com/office/officeart/2005/8/layout/vList2"/>
    <dgm:cxn modelId="{3FEF9036-8BFA-44EA-B678-B19912337FC5}" srcId="{A049FCAE-B454-4260-8518-BB42A4679198}" destId="{DA54C069-2CAB-43AA-A84F-E79AC13C4356}" srcOrd="9" destOrd="0" parTransId="{B7CB645B-BC30-4F24-BC34-C4AB5CFE40BA}" sibTransId="{C18695BB-697B-4056-AD98-FE25B858AABC}"/>
    <dgm:cxn modelId="{0F463363-25E3-4CB0-933C-91EFA3C4BFFD}" srcId="{A049FCAE-B454-4260-8518-BB42A4679198}" destId="{C0106CD6-E21C-4B76-A41C-B355241C066D}" srcOrd="8" destOrd="0" parTransId="{0E89142E-7DDB-4B5C-AC6D-BC90AE8B1305}" sibTransId="{33ADBDD4-2716-411D-93E4-D4C57BC1D135}"/>
    <dgm:cxn modelId="{E566CB4A-D478-445D-A760-585E3AA6047A}" type="presOf" srcId="{496A86BC-F18C-456A-80C6-FBAE96CCE4AA}" destId="{6338F22C-04B9-4B66-AF60-C9730A9FC6EE}" srcOrd="0" destOrd="5" presId="urn:microsoft.com/office/officeart/2005/8/layout/vList2"/>
    <dgm:cxn modelId="{13FE8B4D-1280-44CC-9635-8158C80F4567}" type="presOf" srcId="{C02DBE85-EE96-46AD-8222-B64DCEB8584E}" destId="{6338F22C-04B9-4B66-AF60-C9730A9FC6EE}" srcOrd="0" destOrd="2" presId="urn:microsoft.com/office/officeart/2005/8/layout/vList2"/>
    <dgm:cxn modelId="{BF6ADB4E-DBAC-49BD-9332-11AE040CBB76}" srcId="{A049FCAE-B454-4260-8518-BB42A4679198}" destId="{18A8846B-7BE0-4B5E-B2F4-364E99509521}" srcOrd="1" destOrd="0" parTransId="{96F80E77-E8D2-470F-AAE6-9E8260ADABD4}" sibTransId="{496ACA44-A56C-4F9B-9F68-15E842F59CC4}"/>
    <dgm:cxn modelId="{13FE7673-1B50-4DEF-909F-559A6DAC3727}" srcId="{A049FCAE-B454-4260-8518-BB42A4679198}" destId="{D61AD71A-B18B-4CCF-8AE2-2D193351612F}" srcOrd="3" destOrd="0" parTransId="{FC56F94B-0776-4E76-AF2C-F033F1FD7B28}" sibTransId="{35BF3BF0-32C8-41E3-846A-7FD46E84A629}"/>
    <dgm:cxn modelId="{0E206498-E7CE-4F53-931A-9A4E6B0D9005}" type="presOf" srcId="{D61AD71A-B18B-4CCF-8AE2-2D193351612F}" destId="{6338F22C-04B9-4B66-AF60-C9730A9FC6EE}" srcOrd="0" destOrd="3" presId="urn:microsoft.com/office/officeart/2005/8/layout/vList2"/>
    <dgm:cxn modelId="{B1C9659D-22C1-4F08-BFD7-F22760687C4E}" srcId="{A049FCAE-B454-4260-8518-BB42A4679198}" destId="{CD71699A-34A2-4D1E-B89A-8D0C2E1C89CB}" srcOrd="6" destOrd="0" parTransId="{2AD77DC1-2206-43CE-BE48-75A47B9BCADA}" sibTransId="{9206B5AB-ACBF-4962-8DE4-4D2E4BE9DD3F}"/>
    <dgm:cxn modelId="{28AF75A0-AD07-48EB-8AB5-6274A40548E0}" srcId="{A049FCAE-B454-4260-8518-BB42A4679198}" destId="{496A86BC-F18C-456A-80C6-FBAE96CCE4AA}" srcOrd="5" destOrd="0" parTransId="{19FAD7F2-6465-4541-B71E-3DBD1E102779}" sibTransId="{2D4DEB51-F812-4C2A-885E-CC80651F9160}"/>
    <dgm:cxn modelId="{CB4DC3A2-4B03-4712-AF52-8C7BF46861A5}" type="presOf" srcId="{A049FCAE-B454-4260-8518-BB42A4679198}" destId="{57B63358-36F7-42B9-8E46-5A7948B006A0}" srcOrd="0" destOrd="0" presId="urn:microsoft.com/office/officeart/2005/8/layout/vList2"/>
    <dgm:cxn modelId="{D59BD5AC-2074-48AE-89BD-B510C10BCC90}" srcId="{A049FCAE-B454-4260-8518-BB42A4679198}" destId="{10AB7D19-5A84-4B16-BD7C-417B25FE2BD8}" srcOrd="4" destOrd="0" parTransId="{99C4230B-3BA3-4C40-8EB0-C591804BF274}" sibTransId="{431830B1-2937-43E1-8E4F-4B804C6A282C}"/>
    <dgm:cxn modelId="{FC1FA1B8-14E7-4127-927B-39D00E9DF5F8}" srcId="{26CC5A34-CD4A-497F-83AD-CCF81164C6F5}" destId="{A049FCAE-B454-4260-8518-BB42A4679198}" srcOrd="0" destOrd="0" parTransId="{48506437-175D-4D99-9343-D51CB62EA01E}" sibTransId="{80491FC4-02EF-40AC-A2E5-2819ECA016D3}"/>
    <dgm:cxn modelId="{FED470B9-C6BF-4E5A-BF4C-31A88CF09382}" type="presOf" srcId="{CD71699A-34A2-4D1E-B89A-8D0C2E1C89CB}" destId="{6338F22C-04B9-4B66-AF60-C9730A9FC6EE}" srcOrd="0" destOrd="6" presId="urn:microsoft.com/office/officeart/2005/8/layout/vList2"/>
    <dgm:cxn modelId="{62D246BF-8C6F-4CF6-B976-1779B1620518}" type="presOf" srcId="{C0106CD6-E21C-4B76-A41C-B355241C066D}" destId="{6338F22C-04B9-4B66-AF60-C9730A9FC6EE}" srcOrd="0" destOrd="8" presId="urn:microsoft.com/office/officeart/2005/8/layout/vList2"/>
    <dgm:cxn modelId="{19B7B8CC-6693-48CD-AA16-E113EC709709}" type="presOf" srcId="{DA54C069-2CAB-43AA-A84F-E79AC13C4356}" destId="{6338F22C-04B9-4B66-AF60-C9730A9FC6EE}" srcOrd="0" destOrd="9" presId="urn:microsoft.com/office/officeart/2005/8/layout/vList2"/>
    <dgm:cxn modelId="{2582D3D5-E52D-4BB2-9B8E-0CF2F494E370}" srcId="{A049FCAE-B454-4260-8518-BB42A4679198}" destId="{57767F9B-7F96-4C1F-84DC-5352F852E805}" srcOrd="7" destOrd="0" parTransId="{A504E1D6-6486-4FBE-AFA7-534000065FB2}" sibTransId="{D0A3127B-511E-4CF0-BC63-942E04307109}"/>
    <dgm:cxn modelId="{8BF255E6-3C21-42B4-A72A-4C268B0D0D56}" type="presOf" srcId="{26CC5A34-CD4A-497F-83AD-CCF81164C6F5}" destId="{CF29C179-EC13-4E91-9B18-9F52CBF2620B}" srcOrd="0" destOrd="0" presId="urn:microsoft.com/office/officeart/2005/8/layout/vList2"/>
    <dgm:cxn modelId="{9E65F7EC-CF6B-4D29-A908-DAEB0EADB42A}" srcId="{A049FCAE-B454-4260-8518-BB42A4679198}" destId="{B0A1B2E0-EC15-4588-8F6E-32AE0AE412C9}" srcOrd="0" destOrd="0" parTransId="{89F64AD7-41E9-438C-8C68-CAF7262713FE}" sibTransId="{7ECA88C4-F1EF-4D5F-BFBD-057B5918EE5B}"/>
    <dgm:cxn modelId="{554123EE-822C-4ECC-8635-8493894913DE}" type="presOf" srcId="{B0A1B2E0-EC15-4588-8F6E-32AE0AE412C9}" destId="{6338F22C-04B9-4B66-AF60-C9730A9FC6EE}" srcOrd="0" destOrd="0" presId="urn:microsoft.com/office/officeart/2005/8/layout/vList2"/>
    <dgm:cxn modelId="{C67082F2-9B60-4EC1-AE97-3EB64663073D}" srcId="{A049FCAE-B454-4260-8518-BB42A4679198}" destId="{C02DBE85-EE96-46AD-8222-B64DCEB8584E}" srcOrd="2" destOrd="0" parTransId="{66FE9B9A-514B-47A5-95DA-0992C5EFE1A0}" sibTransId="{34A8365E-86FB-4F7E-B1D7-5166EBD88997}"/>
    <dgm:cxn modelId="{B064A1FD-B7CC-40DD-8089-C6B97C7FE89F}" type="presOf" srcId="{57767F9B-7F96-4C1F-84DC-5352F852E805}" destId="{6338F22C-04B9-4B66-AF60-C9730A9FC6EE}" srcOrd="0" destOrd="7" presId="urn:microsoft.com/office/officeart/2005/8/layout/vList2"/>
    <dgm:cxn modelId="{EB16F261-02AC-4145-BAD3-B8D6788636A4}" type="presParOf" srcId="{CF29C179-EC13-4E91-9B18-9F52CBF2620B}" destId="{57B63358-36F7-42B9-8E46-5A7948B006A0}" srcOrd="0" destOrd="0" presId="urn:microsoft.com/office/officeart/2005/8/layout/vList2"/>
    <dgm:cxn modelId="{7334D5EC-E2F5-4BCB-ACB6-7F33630E02DD}" type="presParOf" srcId="{CF29C179-EC13-4E91-9B18-9F52CBF2620B}" destId="{6338F22C-04B9-4B66-AF60-C9730A9FC6E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50D98-3F5D-4A42-B07F-48BB48DE63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5057E3-7DD2-4395-890F-0CF2F175F234}">
      <dgm:prSet custT="1"/>
      <dgm:spPr/>
      <dgm:t>
        <a:bodyPr/>
        <a:lstStyle/>
        <a:p>
          <a:pPr rtl="0"/>
          <a:r>
            <a:rPr lang="en-AU" sz="2800" b="1" u="sng" dirty="0"/>
            <a:t>Community Development</a:t>
          </a:r>
          <a:endParaRPr lang="en-AU" sz="2800" dirty="0"/>
        </a:p>
      </dgm:t>
    </dgm:pt>
    <dgm:pt modelId="{E55A4975-7D83-4892-A313-22F569899EAF}" type="parTrans" cxnId="{34A96CE3-2F5B-4B0F-ADAD-B52931949157}">
      <dgm:prSet/>
      <dgm:spPr/>
      <dgm:t>
        <a:bodyPr/>
        <a:lstStyle/>
        <a:p>
          <a:endParaRPr lang="en-US"/>
        </a:p>
      </dgm:t>
    </dgm:pt>
    <dgm:pt modelId="{2BD97CCF-8911-4B4F-920D-FB5D7B0541F5}" type="sibTrans" cxnId="{34A96CE3-2F5B-4B0F-ADAD-B52931949157}">
      <dgm:prSet/>
      <dgm:spPr/>
      <dgm:t>
        <a:bodyPr/>
        <a:lstStyle/>
        <a:p>
          <a:endParaRPr lang="en-US"/>
        </a:p>
      </dgm:t>
    </dgm:pt>
    <dgm:pt modelId="{A18A92F4-A0C7-4E99-B216-B082E30EB226}">
      <dgm:prSet custT="1"/>
      <dgm:spPr/>
      <dgm:t>
        <a:bodyPr/>
        <a:lstStyle/>
        <a:p>
          <a:pPr rtl="0"/>
          <a:r>
            <a:rPr lang="en-US" sz="2400" dirty="0" err="1"/>
            <a:t>Neighbourhood</a:t>
          </a:r>
          <a:r>
            <a:rPr lang="en-US" sz="2400" dirty="0"/>
            <a:t> </a:t>
          </a:r>
          <a:r>
            <a:rPr lang="en-US" sz="2400" dirty="0" err="1"/>
            <a:t>centre</a:t>
          </a:r>
          <a:r>
            <a:rPr lang="en-US" sz="2400" dirty="0"/>
            <a:t> activities </a:t>
          </a:r>
          <a:endParaRPr lang="en-AU" sz="2400" dirty="0"/>
        </a:p>
      </dgm:t>
    </dgm:pt>
    <dgm:pt modelId="{8D85E904-CEE4-4861-9A32-A868AA5E0A59}" type="parTrans" cxnId="{337BB9CD-CB7C-464B-8493-A130A06A8605}">
      <dgm:prSet/>
      <dgm:spPr/>
      <dgm:t>
        <a:bodyPr/>
        <a:lstStyle/>
        <a:p>
          <a:endParaRPr lang="en-US"/>
        </a:p>
      </dgm:t>
    </dgm:pt>
    <dgm:pt modelId="{15F95E4D-AB09-46B4-99C6-78DE2FC5401A}" type="sibTrans" cxnId="{337BB9CD-CB7C-464B-8493-A130A06A8605}">
      <dgm:prSet/>
      <dgm:spPr/>
      <dgm:t>
        <a:bodyPr/>
        <a:lstStyle/>
        <a:p>
          <a:endParaRPr lang="en-US"/>
        </a:p>
      </dgm:t>
    </dgm:pt>
    <dgm:pt modelId="{02D1DE89-323A-425B-A6C7-C42754FE345B}">
      <dgm:prSet custT="1"/>
      <dgm:spPr/>
      <dgm:t>
        <a:bodyPr/>
        <a:lstStyle/>
        <a:p>
          <a:pPr rtl="0"/>
          <a:r>
            <a:rPr lang="en-US" sz="2400" dirty="0"/>
            <a:t>Community education programs</a:t>
          </a:r>
          <a:endParaRPr lang="en-AU" sz="2400" dirty="0"/>
        </a:p>
      </dgm:t>
    </dgm:pt>
    <dgm:pt modelId="{1A0BC8C2-D861-4DCE-8380-428FA7383E62}" type="parTrans" cxnId="{53AE7A39-244C-4370-B04E-88E4ADB72278}">
      <dgm:prSet/>
      <dgm:spPr/>
      <dgm:t>
        <a:bodyPr/>
        <a:lstStyle/>
        <a:p>
          <a:endParaRPr lang="en-US"/>
        </a:p>
      </dgm:t>
    </dgm:pt>
    <dgm:pt modelId="{56FB3D09-A120-4933-8DAF-3274D47F6B27}" type="sibTrans" cxnId="{53AE7A39-244C-4370-B04E-88E4ADB72278}">
      <dgm:prSet/>
      <dgm:spPr/>
      <dgm:t>
        <a:bodyPr/>
        <a:lstStyle/>
        <a:p>
          <a:endParaRPr lang="en-US"/>
        </a:p>
      </dgm:t>
    </dgm:pt>
    <dgm:pt modelId="{55D73E69-D85C-409B-B010-4B41120FC0E0}">
      <dgm:prSet custT="1"/>
      <dgm:spPr/>
      <dgm:t>
        <a:bodyPr/>
        <a:lstStyle/>
        <a:p>
          <a:pPr rtl="0"/>
          <a:r>
            <a:rPr lang="en-US" sz="2400" dirty="0"/>
            <a:t>Youth drop-in facilities </a:t>
          </a:r>
          <a:endParaRPr lang="en-AU" sz="2400" dirty="0"/>
        </a:p>
      </dgm:t>
    </dgm:pt>
    <dgm:pt modelId="{F2E9576B-353C-4A90-A79C-5BAE01AD5649}" type="parTrans" cxnId="{6C0A2441-CA15-4420-A102-FCAD63EE8A82}">
      <dgm:prSet/>
      <dgm:spPr/>
      <dgm:t>
        <a:bodyPr/>
        <a:lstStyle/>
        <a:p>
          <a:endParaRPr lang="en-US"/>
        </a:p>
      </dgm:t>
    </dgm:pt>
    <dgm:pt modelId="{127C702C-A8E6-4044-BE21-E9E59D26149E}" type="sibTrans" cxnId="{6C0A2441-CA15-4420-A102-FCAD63EE8A82}">
      <dgm:prSet/>
      <dgm:spPr/>
      <dgm:t>
        <a:bodyPr/>
        <a:lstStyle/>
        <a:p>
          <a:endParaRPr lang="en-US"/>
        </a:p>
      </dgm:t>
    </dgm:pt>
    <dgm:pt modelId="{BF3417E7-A670-47BF-8E3D-7C8AF287E433}">
      <dgm:prSet custT="1"/>
      <dgm:spPr/>
      <dgm:t>
        <a:bodyPr/>
        <a:lstStyle/>
        <a:p>
          <a:pPr rtl="0"/>
          <a:r>
            <a:rPr lang="en-US" sz="2400" dirty="0"/>
            <a:t>Community transport services</a:t>
          </a:r>
          <a:endParaRPr lang="en-AU" sz="2400" dirty="0"/>
        </a:p>
      </dgm:t>
    </dgm:pt>
    <dgm:pt modelId="{B7A611E7-0333-4FF2-B145-7A37C3CA52F8}" type="parTrans" cxnId="{7D8DA15D-54F5-4EE4-9E2F-6237F4B34FF9}">
      <dgm:prSet/>
      <dgm:spPr/>
      <dgm:t>
        <a:bodyPr/>
        <a:lstStyle/>
        <a:p>
          <a:endParaRPr lang="en-US"/>
        </a:p>
      </dgm:t>
    </dgm:pt>
    <dgm:pt modelId="{A8544A9E-E0CD-4181-9274-B9F4EF2F65FD}" type="sibTrans" cxnId="{7D8DA15D-54F5-4EE4-9E2F-6237F4B34FF9}">
      <dgm:prSet/>
      <dgm:spPr/>
      <dgm:t>
        <a:bodyPr/>
        <a:lstStyle/>
        <a:p>
          <a:endParaRPr lang="en-US"/>
        </a:p>
      </dgm:t>
    </dgm:pt>
    <dgm:pt modelId="{F37AD12D-377B-4285-83FB-93E3ED69FFC5}">
      <dgm:prSet custT="1"/>
      <dgm:spPr/>
      <dgm:t>
        <a:bodyPr/>
        <a:lstStyle/>
        <a:p>
          <a:pPr rtl="0"/>
          <a:r>
            <a:rPr lang="en-US" sz="2400" dirty="0"/>
            <a:t>Tenants' services </a:t>
          </a:r>
          <a:endParaRPr lang="en-AU" sz="2400" dirty="0"/>
        </a:p>
      </dgm:t>
    </dgm:pt>
    <dgm:pt modelId="{722301A9-0139-46AA-BEA3-B06BDFDF3BB4}" type="parTrans" cxnId="{0433D45D-81BD-45FB-AC82-07538DBB11A8}">
      <dgm:prSet/>
      <dgm:spPr/>
      <dgm:t>
        <a:bodyPr/>
        <a:lstStyle/>
        <a:p>
          <a:endParaRPr lang="en-US"/>
        </a:p>
      </dgm:t>
    </dgm:pt>
    <dgm:pt modelId="{6C81DF81-410E-462C-8956-1741B36BBEB6}" type="sibTrans" cxnId="{0433D45D-81BD-45FB-AC82-07538DBB11A8}">
      <dgm:prSet/>
      <dgm:spPr/>
      <dgm:t>
        <a:bodyPr/>
        <a:lstStyle/>
        <a:p>
          <a:endParaRPr lang="en-US"/>
        </a:p>
      </dgm:t>
    </dgm:pt>
    <dgm:pt modelId="{E80D00D3-53A6-480D-9F67-F58C324788C9}">
      <dgm:prSet custT="1"/>
      <dgm:spPr/>
      <dgm:t>
        <a:bodyPr/>
        <a:lstStyle/>
        <a:p>
          <a:pPr rtl="0"/>
          <a:r>
            <a:rPr lang="en-US" sz="2400" dirty="0"/>
            <a:t>State-wide or regional services developing social policies and providing advocacy for local community services</a:t>
          </a:r>
          <a:endParaRPr lang="en-AU" sz="2400" dirty="0"/>
        </a:p>
      </dgm:t>
    </dgm:pt>
    <dgm:pt modelId="{38B8208A-CACB-4C9A-AB3E-E50D644B9788}" type="parTrans" cxnId="{A7922203-7154-466B-98F6-BF495A5D0E6B}">
      <dgm:prSet/>
      <dgm:spPr/>
      <dgm:t>
        <a:bodyPr/>
        <a:lstStyle/>
        <a:p>
          <a:endParaRPr lang="en-US"/>
        </a:p>
      </dgm:t>
    </dgm:pt>
    <dgm:pt modelId="{A5157CBD-963C-4ED6-832E-52E066F90424}" type="sibTrans" cxnId="{A7922203-7154-466B-98F6-BF495A5D0E6B}">
      <dgm:prSet/>
      <dgm:spPr/>
      <dgm:t>
        <a:bodyPr/>
        <a:lstStyle/>
        <a:p>
          <a:endParaRPr lang="en-US"/>
        </a:p>
      </dgm:t>
    </dgm:pt>
    <dgm:pt modelId="{F87A68E9-D001-46EC-AAAC-5884354D303B}" type="pres">
      <dgm:prSet presAssocID="{21350D98-3F5D-4A42-B07F-48BB48DE63BB}" presName="linear" presStyleCnt="0">
        <dgm:presLayoutVars>
          <dgm:animLvl val="lvl"/>
          <dgm:resizeHandles val="exact"/>
        </dgm:presLayoutVars>
      </dgm:prSet>
      <dgm:spPr/>
    </dgm:pt>
    <dgm:pt modelId="{3A3673BD-268C-42F6-A81F-157FFF836B3C}" type="pres">
      <dgm:prSet presAssocID="{995057E3-7DD2-4395-890F-0CF2F175F234}" presName="parentText" presStyleLbl="node1" presStyleIdx="0" presStyleCnt="1" custScaleY="58792" custLinFactNeighborY="-8456">
        <dgm:presLayoutVars>
          <dgm:chMax val="0"/>
          <dgm:bulletEnabled val="1"/>
        </dgm:presLayoutVars>
      </dgm:prSet>
      <dgm:spPr/>
    </dgm:pt>
    <dgm:pt modelId="{F5CCF238-3513-4046-BA45-85D50E288F3E}" type="pres">
      <dgm:prSet presAssocID="{995057E3-7DD2-4395-890F-0CF2F175F234}" presName="childText" presStyleLbl="revTx" presStyleIdx="0" presStyleCnt="1">
        <dgm:presLayoutVars>
          <dgm:bulletEnabled val="1"/>
        </dgm:presLayoutVars>
      </dgm:prSet>
      <dgm:spPr/>
    </dgm:pt>
  </dgm:ptLst>
  <dgm:cxnLst>
    <dgm:cxn modelId="{A7922203-7154-466B-98F6-BF495A5D0E6B}" srcId="{995057E3-7DD2-4395-890F-0CF2F175F234}" destId="{E80D00D3-53A6-480D-9F67-F58C324788C9}" srcOrd="5" destOrd="0" parTransId="{38B8208A-CACB-4C9A-AB3E-E50D644B9788}" sibTransId="{A5157CBD-963C-4ED6-832E-52E066F90424}"/>
    <dgm:cxn modelId="{81F8FA05-A2F8-4DA1-B1C2-9A859040AB0B}" type="presOf" srcId="{F37AD12D-377B-4285-83FB-93E3ED69FFC5}" destId="{F5CCF238-3513-4046-BA45-85D50E288F3E}" srcOrd="0" destOrd="4" presId="urn:microsoft.com/office/officeart/2005/8/layout/vList2"/>
    <dgm:cxn modelId="{48E22123-CC38-4FF8-9B45-7366F806916C}" type="presOf" srcId="{BF3417E7-A670-47BF-8E3D-7C8AF287E433}" destId="{F5CCF238-3513-4046-BA45-85D50E288F3E}" srcOrd="0" destOrd="3" presId="urn:microsoft.com/office/officeart/2005/8/layout/vList2"/>
    <dgm:cxn modelId="{53AE7A39-244C-4370-B04E-88E4ADB72278}" srcId="{995057E3-7DD2-4395-890F-0CF2F175F234}" destId="{02D1DE89-323A-425B-A6C7-C42754FE345B}" srcOrd="1" destOrd="0" parTransId="{1A0BC8C2-D861-4DCE-8380-428FA7383E62}" sibTransId="{56FB3D09-A120-4933-8DAF-3274D47F6B27}"/>
    <dgm:cxn modelId="{7D8DA15D-54F5-4EE4-9E2F-6237F4B34FF9}" srcId="{995057E3-7DD2-4395-890F-0CF2F175F234}" destId="{BF3417E7-A670-47BF-8E3D-7C8AF287E433}" srcOrd="3" destOrd="0" parTransId="{B7A611E7-0333-4FF2-B145-7A37C3CA52F8}" sibTransId="{A8544A9E-E0CD-4181-9274-B9F4EF2F65FD}"/>
    <dgm:cxn modelId="{0433D45D-81BD-45FB-AC82-07538DBB11A8}" srcId="{995057E3-7DD2-4395-890F-0CF2F175F234}" destId="{F37AD12D-377B-4285-83FB-93E3ED69FFC5}" srcOrd="4" destOrd="0" parTransId="{722301A9-0139-46AA-BEA3-B06BDFDF3BB4}" sibTransId="{6C81DF81-410E-462C-8956-1741B36BBEB6}"/>
    <dgm:cxn modelId="{6C0A2441-CA15-4420-A102-FCAD63EE8A82}" srcId="{995057E3-7DD2-4395-890F-0CF2F175F234}" destId="{55D73E69-D85C-409B-B010-4B41120FC0E0}" srcOrd="2" destOrd="0" parTransId="{F2E9576B-353C-4A90-A79C-5BAE01AD5649}" sibTransId="{127C702C-A8E6-4044-BE21-E9E59D26149E}"/>
    <dgm:cxn modelId="{32B2E285-9F31-4A86-B193-5665521EC244}" type="presOf" srcId="{995057E3-7DD2-4395-890F-0CF2F175F234}" destId="{3A3673BD-268C-42F6-A81F-157FFF836B3C}" srcOrd="0" destOrd="0" presId="urn:microsoft.com/office/officeart/2005/8/layout/vList2"/>
    <dgm:cxn modelId="{8321038E-8EC4-445B-B654-4234DD1D92B7}" type="presOf" srcId="{55D73E69-D85C-409B-B010-4B41120FC0E0}" destId="{F5CCF238-3513-4046-BA45-85D50E288F3E}" srcOrd="0" destOrd="2" presId="urn:microsoft.com/office/officeart/2005/8/layout/vList2"/>
    <dgm:cxn modelId="{7F7C78AD-6EB6-46C4-815B-1BA63BAC2C34}" type="presOf" srcId="{02D1DE89-323A-425B-A6C7-C42754FE345B}" destId="{F5CCF238-3513-4046-BA45-85D50E288F3E}" srcOrd="0" destOrd="1" presId="urn:microsoft.com/office/officeart/2005/8/layout/vList2"/>
    <dgm:cxn modelId="{337BB9CD-CB7C-464B-8493-A130A06A8605}" srcId="{995057E3-7DD2-4395-890F-0CF2F175F234}" destId="{A18A92F4-A0C7-4E99-B216-B082E30EB226}" srcOrd="0" destOrd="0" parTransId="{8D85E904-CEE4-4861-9A32-A868AA5E0A59}" sibTransId="{15F95E4D-AB09-46B4-99C6-78DE2FC5401A}"/>
    <dgm:cxn modelId="{4897B3DA-DB8F-4C57-8766-59B062ACE9EA}" type="presOf" srcId="{E80D00D3-53A6-480D-9F67-F58C324788C9}" destId="{F5CCF238-3513-4046-BA45-85D50E288F3E}" srcOrd="0" destOrd="5" presId="urn:microsoft.com/office/officeart/2005/8/layout/vList2"/>
    <dgm:cxn modelId="{754F11DE-E751-418D-8206-ABB73D2F5B25}" type="presOf" srcId="{A18A92F4-A0C7-4E99-B216-B082E30EB226}" destId="{F5CCF238-3513-4046-BA45-85D50E288F3E}" srcOrd="0" destOrd="0" presId="urn:microsoft.com/office/officeart/2005/8/layout/vList2"/>
    <dgm:cxn modelId="{33F59ADE-3828-4C11-8DB5-5D7F4DBE1F22}" type="presOf" srcId="{21350D98-3F5D-4A42-B07F-48BB48DE63BB}" destId="{F87A68E9-D001-46EC-AAAC-5884354D303B}" srcOrd="0" destOrd="0" presId="urn:microsoft.com/office/officeart/2005/8/layout/vList2"/>
    <dgm:cxn modelId="{34A96CE3-2F5B-4B0F-ADAD-B52931949157}" srcId="{21350D98-3F5D-4A42-B07F-48BB48DE63BB}" destId="{995057E3-7DD2-4395-890F-0CF2F175F234}" srcOrd="0" destOrd="0" parTransId="{E55A4975-7D83-4892-A313-22F569899EAF}" sibTransId="{2BD97CCF-8911-4B4F-920D-FB5D7B0541F5}"/>
    <dgm:cxn modelId="{1D7E9898-380A-4DCE-85C5-C5BD96618EE5}" type="presParOf" srcId="{F87A68E9-D001-46EC-AAAC-5884354D303B}" destId="{3A3673BD-268C-42F6-A81F-157FFF836B3C}" srcOrd="0" destOrd="0" presId="urn:microsoft.com/office/officeart/2005/8/layout/vList2"/>
    <dgm:cxn modelId="{F11811DA-EC12-4362-9A30-E5B0CD5A556B}" type="presParOf" srcId="{F87A68E9-D001-46EC-AAAC-5884354D303B}" destId="{F5CCF238-3513-4046-BA45-85D50E288F3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266AD-46AF-4371-9614-1BC9E4E597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27AB68-0616-441D-BD8E-B2C4FE8B428C}">
      <dgm:prSet custT="1"/>
      <dgm:spPr/>
      <dgm:t>
        <a:bodyPr/>
        <a:lstStyle/>
        <a:p>
          <a:pPr rtl="0"/>
          <a:r>
            <a:rPr lang="en-US" sz="2800" b="1" u="sng" dirty="0"/>
            <a:t>Employment Assistance Activities</a:t>
          </a:r>
          <a:endParaRPr lang="en-AU" sz="2800" dirty="0"/>
        </a:p>
      </dgm:t>
    </dgm:pt>
    <dgm:pt modelId="{C6E86FF0-4699-42A6-B128-32F410C840C0}" type="parTrans" cxnId="{D3114BFC-F26A-4E75-B8DD-1467828B7E9A}">
      <dgm:prSet/>
      <dgm:spPr/>
      <dgm:t>
        <a:bodyPr/>
        <a:lstStyle/>
        <a:p>
          <a:endParaRPr lang="en-US"/>
        </a:p>
      </dgm:t>
    </dgm:pt>
    <dgm:pt modelId="{635E4774-DFCA-41A0-8773-A999CD00D55F}" type="sibTrans" cxnId="{D3114BFC-F26A-4E75-B8DD-1467828B7E9A}">
      <dgm:prSet/>
      <dgm:spPr/>
      <dgm:t>
        <a:bodyPr/>
        <a:lstStyle/>
        <a:p>
          <a:endParaRPr lang="en-US"/>
        </a:p>
      </dgm:t>
    </dgm:pt>
    <dgm:pt modelId="{E62F3B0A-18E4-474E-8884-5577BE2511DD}">
      <dgm:prSet custT="1"/>
      <dgm:spPr/>
      <dgm:t>
        <a:bodyPr/>
        <a:lstStyle/>
        <a:p>
          <a:pPr rtl="0"/>
          <a:r>
            <a:rPr lang="en-US" sz="2400" dirty="0"/>
            <a:t>Employment placement services</a:t>
          </a:r>
          <a:endParaRPr lang="en-AU" sz="2400" dirty="0"/>
        </a:p>
      </dgm:t>
    </dgm:pt>
    <dgm:pt modelId="{BF8D960C-1B58-4A45-A3B6-6C19D276DB7B}" type="parTrans" cxnId="{50DC56B0-A687-4EFA-BF91-862BDA10A63B}">
      <dgm:prSet/>
      <dgm:spPr/>
      <dgm:t>
        <a:bodyPr/>
        <a:lstStyle/>
        <a:p>
          <a:endParaRPr lang="en-US"/>
        </a:p>
      </dgm:t>
    </dgm:pt>
    <dgm:pt modelId="{DA714723-B1B5-41F8-B2E2-4C85CE6ADBDB}" type="sibTrans" cxnId="{50DC56B0-A687-4EFA-BF91-862BDA10A63B}">
      <dgm:prSet/>
      <dgm:spPr/>
      <dgm:t>
        <a:bodyPr/>
        <a:lstStyle/>
        <a:p>
          <a:endParaRPr lang="en-US"/>
        </a:p>
      </dgm:t>
    </dgm:pt>
    <dgm:pt modelId="{B54D0E06-A185-4B10-B5FB-C43184D4D88B}">
      <dgm:prSet custT="1"/>
      <dgm:spPr/>
      <dgm:t>
        <a:bodyPr/>
        <a:lstStyle/>
        <a:p>
          <a:pPr rtl="0"/>
          <a:r>
            <a:rPr lang="en-US" sz="2400" dirty="0"/>
            <a:t>Group training</a:t>
          </a:r>
          <a:endParaRPr lang="en-AU" sz="2400" dirty="0"/>
        </a:p>
      </dgm:t>
    </dgm:pt>
    <dgm:pt modelId="{386487EF-51C6-4184-A33F-D04326C9D319}" type="sibTrans" cxnId="{339200D6-0E49-4385-AE4D-1B0D846B1C80}">
      <dgm:prSet/>
      <dgm:spPr/>
      <dgm:t>
        <a:bodyPr/>
        <a:lstStyle/>
        <a:p>
          <a:endParaRPr lang="en-US"/>
        </a:p>
      </dgm:t>
    </dgm:pt>
    <dgm:pt modelId="{6C14E27F-BB1E-4B1E-9A65-9163ADCF1533}" type="parTrans" cxnId="{339200D6-0E49-4385-AE4D-1B0D846B1C80}">
      <dgm:prSet/>
      <dgm:spPr/>
      <dgm:t>
        <a:bodyPr/>
        <a:lstStyle/>
        <a:p>
          <a:endParaRPr lang="en-US"/>
        </a:p>
      </dgm:t>
    </dgm:pt>
    <dgm:pt modelId="{B6317898-7956-49E5-825E-78311EDD1DE1}">
      <dgm:prSet custT="1"/>
      <dgm:spPr/>
      <dgm:t>
        <a:bodyPr/>
        <a:lstStyle/>
        <a:p>
          <a:pPr rtl="0"/>
          <a:r>
            <a:rPr lang="en-US" sz="2400" dirty="0"/>
            <a:t>Employment advocacy </a:t>
          </a:r>
          <a:endParaRPr lang="en-AU" sz="2400" dirty="0"/>
        </a:p>
      </dgm:t>
    </dgm:pt>
    <dgm:pt modelId="{DC0C0862-F8C2-4275-B6B2-DCE973FAB11B}" type="sibTrans" cxnId="{765B2714-180D-4592-90DD-213535DA01A7}">
      <dgm:prSet/>
      <dgm:spPr/>
      <dgm:t>
        <a:bodyPr/>
        <a:lstStyle/>
        <a:p>
          <a:endParaRPr lang="en-US"/>
        </a:p>
      </dgm:t>
    </dgm:pt>
    <dgm:pt modelId="{632EDD1B-3049-42AA-92C4-A923C9D95323}" type="parTrans" cxnId="{765B2714-180D-4592-90DD-213535DA01A7}">
      <dgm:prSet/>
      <dgm:spPr/>
      <dgm:t>
        <a:bodyPr/>
        <a:lstStyle/>
        <a:p>
          <a:endParaRPr lang="en-US"/>
        </a:p>
      </dgm:t>
    </dgm:pt>
    <dgm:pt modelId="{6A94A45D-CD24-4C64-AD05-91317781913F}">
      <dgm:prSet custT="1"/>
      <dgm:spPr/>
      <dgm:t>
        <a:bodyPr/>
        <a:lstStyle/>
        <a:p>
          <a:pPr rtl="0"/>
          <a:r>
            <a:rPr lang="en-US" sz="2400" dirty="0"/>
            <a:t>Community enterprises </a:t>
          </a:r>
          <a:endParaRPr lang="en-AU" sz="2400" dirty="0"/>
        </a:p>
      </dgm:t>
    </dgm:pt>
    <dgm:pt modelId="{440E0CC0-F911-4AFD-B38E-24173F0CC91A}" type="sibTrans" cxnId="{C4612318-2CCA-444D-B841-D35A7644A529}">
      <dgm:prSet/>
      <dgm:spPr/>
      <dgm:t>
        <a:bodyPr/>
        <a:lstStyle/>
        <a:p>
          <a:endParaRPr lang="en-US"/>
        </a:p>
      </dgm:t>
    </dgm:pt>
    <dgm:pt modelId="{EFE6227C-5046-4332-831C-97E0557A48F5}" type="parTrans" cxnId="{C4612318-2CCA-444D-B841-D35A7644A529}">
      <dgm:prSet/>
      <dgm:spPr/>
      <dgm:t>
        <a:bodyPr/>
        <a:lstStyle/>
        <a:p>
          <a:endParaRPr lang="en-US"/>
        </a:p>
      </dgm:t>
    </dgm:pt>
    <dgm:pt modelId="{3AE6A85C-96FA-46F2-B7AC-9FC92B7BA440}">
      <dgm:prSet custT="1"/>
      <dgm:spPr/>
      <dgm:t>
        <a:bodyPr/>
        <a:lstStyle/>
        <a:p>
          <a:pPr rtl="0"/>
          <a:r>
            <a:rPr lang="en-US" sz="2400" dirty="0"/>
            <a:t>Local job creation schemes</a:t>
          </a:r>
          <a:endParaRPr lang="en-AU" sz="2400" dirty="0"/>
        </a:p>
      </dgm:t>
    </dgm:pt>
    <dgm:pt modelId="{9D719461-E8C0-4306-A0CE-6AD6104CABD2}" type="sibTrans" cxnId="{946282F3-F25F-46E0-8B07-390EE99A6A6F}">
      <dgm:prSet/>
      <dgm:spPr/>
      <dgm:t>
        <a:bodyPr/>
        <a:lstStyle/>
        <a:p>
          <a:endParaRPr lang="en-US"/>
        </a:p>
      </dgm:t>
    </dgm:pt>
    <dgm:pt modelId="{9DB8CC9C-CF3E-4A40-AA85-26072FDDAE82}" type="parTrans" cxnId="{946282F3-F25F-46E0-8B07-390EE99A6A6F}">
      <dgm:prSet/>
      <dgm:spPr/>
      <dgm:t>
        <a:bodyPr/>
        <a:lstStyle/>
        <a:p>
          <a:endParaRPr lang="en-US"/>
        </a:p>
      </dgm:t>
    </dgm:pt>
    <dgm:pt modelId="{30E36F56-7B4C-4DDA-8E7F-04648233385F}" type="pres">
      <dgm:prSet presAssocID="{347266AD-46AF-4371-9614-1BC9E4E5973D}" presName="linear" presStyleCnt="0">
        <dgm:presLayoutVars>
          <dgm:animLvl val="lvl"/>
          <dgm:resizeHandles val="exact"/>
        </dgm:presLayoutVars>
      </dgm:prSet>
      <dgm:spPr/>
    </dgm:pt>
    <dgm:pt modelId="{F12A6BC7-4C18-440B-A97D-DA51E3B4085F}" type="pres">
      <dgm:prSet presAssocID="{8127AB68-0616-441D-BD8E-B2C4FE8B428C}" presName="parentText" presStyleLbl="node1" presStyleIdx="0" presStyleCnt="1" custScaleY="51926" custLinFactNeighborY="-27760">
        <dgm:presLayoutVars>
          <dgm:chMax val="0"/>
          <dgm:bulletEnabled val="1"/>
        </dgm:presLayoutVars>
      </dgm:prSet>
      <dgm:spPr/>
    </dgm:pt>
    <dgm:pt modelId="{E28718A7-E8BB-45E6-A04D-0D595066EEB0}" type="pres">
      <dgm:prSet presAssocID="{8127AB68-0616-441D-BD8E-B2C4FE8B428C}" presName="childText" presStyleLbl="revTx" presStyleIdx="0" presStyleCnt="1" custLinFactNeighborX="694" custLinFactNeighborY="-36001">
        <dgm:presLayoutVars>
          <dgm:bulletEnabled val="1"/>
        </dgm:presLayoutVars>
      </dgm:prSet>
      <dgm:spPr/>
    </dgm:pt>
  </dgm:ptLst>
  <dgm:cxnLst>
    <dgm:cxn modelId="{D3A1AA06-268E-470A-B9CA-0B2E7DA0D25D}" type="presOf" srcId="{8127AB68-0616-441D-BD8E-B2C4FE8B428C}" destId="{F12A6BC7-4C18-440B-A97D-DA51E3B4085F}" srcOrd="0" destOrd="0" presId="urn:microsoft.com/office/officeart/2005/8/layout/vList2"/>
    <dgm:cxn modelId="{765B2714-180D-4592-90DD-213535DA01A7}" srcId="{8127AB68-0616-441D-BD8E-B2C4FE8B428C}" destId="{B6317898-7956-49E5-825E-78311EDD1DE1}" srcOrd="2" destOrd="0" parTransId="{632EDD1B-3049-42AA-92C4-A923C9D95323}" sibTransId="{DC0C0862-F8C2-4275-B6B2-DCE973FAB11B}"/>
    <dgm:cxn modelId="{C4612318-2CCA-444D-B841-D35A7644A529}" srcId="{8127AB68-0616-441D-BD8E-B2C4FE8B428C}" destId="{6A94A45D-CD24-4C64-AD05-91317781913F}" srcOrd="3" destOrd="0" parTransId="{EFE6227C-5046-4332-831C-97E0557A48F5}" sibTransId="{440E0CC0-F911-4AFD-B38E-24173F0CC91A}"/>
    <dgm:cxn modelId="{9E34D67D-027A-4723-92BA-133C82A45582}" type="presOf" srcId="{6A94A45D-CD24-4C64-AD05-91317781913F}" destId="{E28718A7-E8BB-45E6-A04D-0D595066EEB0}" srcOrd="0" destOrd="3" presId="urn:microsoft.com/office/officeart/2005/8/layout/vList2"/>
    <dgm:cxn modelId="{D5A0FC88-910D-4FF1-9CE5-030B3F8AFF23}" type="presOf" srcId="{3AE6A85C-96FA-46F2-B7AC-9FC92B7BA440}" destId="{E28718A7-E8BB-45E6-A04D-0D595066EEB0}" srcOrd="0" destOrd="4" presId="urn:microsoft.com/office/officeart/2005/8/layout/vList2"/>
    <dgm:cxn modelId="{8A48AD8F-688E-4253-8306-8940818960D6}" type="presOf" srcId="{E62F3B0A-18E4-474E-8884-5577BE2511DD}" destId="{E28718A7-E8BB-45E6-A04D-0D595066EEB0}" srcOrd="0" destOrd="0" presId="urn:microsoft.com/office/officeart/2005/8/layout/vList2"/>
    <dgm:cxn modelId="{50DC56B0-A687-4EFA-BF91-862BDA10A63B}" srcId="{8127AB68-0616-441D-BD8E-B2C4FE8B428C}" destId="{E62F3B0A-18E4-474E-8884-5577BE2511DD}" srcOrd="0" destOrd="0" parTransId="{BF8D960C-1B58-4A45-A3B6-6C19D276DB7B}" sibTransId="{DA714723-B1B5-41F8-B2E2-4C85CE6ADBDB}"/>
    <dgm:cxn modelId="{73128EB8-830A-4F24-8E11-041C985EAA81}" type="presOf" srcId="{B6317898-7956-49E5-825E-78311EDD1DE1}" destId="{E28718A7-E8BB-45E6-A04D-0D595066EEB0}" srcOrd="0" destOrd="2" presId="urn:microsoft.com/office/officeart/2005/8/layout/vList2"/>
    <dgm:cxn modelId="{3C9A5FD1-7439-4B92-8D9D-DBEB3D8AC4D2}" type="presOf" srcId="{347266AD-46AF-4371-9614-1BC9E4E5973D}" destId="{30E36F56-7B4C-4DDA-8E7F-04648233385F}" srcOrd="0" destOrd="0" presId="urn:microsoft.com/office/officeart/2005/8/layout/vList2"/>
    <dgm:cxn modelId="{339200D6-0E49-4385-AE4D-1B0D846B1C80}" srcId="{8127AB68-0616-441D-BD8E-B2C4FE8B428C}" destId="{B54D0E06-A185-4B10-B5FB-C43184D4D88B}" srcOrd="1" destOrd="0" parTransId="{6C14E27F-BB1E-4B1E-9A65-9163ADCF1533}" sibTransId="{386487EF-51C6-4184-A33F-D04326C9D319}"/>
    <dgm:cxn modelId="{89874EEC-8071-4DDE-83FA-43D66EB62CA6}" type="presOf" srcId="{B54D0E06-A185-4B10-B5FB-C43184D4D88B}" destId="{E28718A7-E8BB-45E6-A04D-0D595066EEB0}" srcOrd="0" destOrd="1" presId="urn:microsoft.com/office/officeart/2005/8/layout/vList2"/>
    <dgm:cxn modelId="{946282F3-F25F-46E0-8B07-390EE99A6A6F}" srcId="{8127AB68-0616-441D-BD8E-B2C4FE8B428C}" destId="{3AE6A85C-96FA-46F2-B7AC-9FC92B7BA440}" srcOrd="4" destOrd="0" parTransId="{9DB8CC9C-CF3E-4A40-AA85-26072FDDAE82}" sibTransId="{9D719461-E8C0-4306-A0CE-6AD6104CABD2}"/>
    <dgm:cxn modelId="{D3114BFC-F26A-4E75-B8DD-1467828B7E9A}" srcId="{347266AD-46AF-4371-9614-1BC9E4E5973D}" destId="{8127AB68-0616-441D-BD8E-B2C4FE8B428C}" srcOrd="0" destOrd="0" parTransId="{C6E86FF0-4699-42A6-B128-32F410C840C0}" sibTransId="{635E4774-DFCA-41A0-8773-A999CD00D55F}"/>
    <dgm:cxn modelId="{DAE64188-716A-4A72-AD29-839E2B67CA27}" type="presParOf" srcId="{30E36F56-7B4C-4DDA-8E7F-04648233385F}" destId="{F12A6BC7-4C18-440B-A97D-DA51E3B4085F}" srcOrd="0" destOrd="0" presId="urn:microsoft.com/office/officeart/2005/8/layout/vList2"/>
    <dgm:cxn modelId="{0F98B570-C86C-4D02-A05D-EC671DF37DC9}" type="presParOf" srcId="{30E36F56-7B4C-4DDA-8E7F-04648233385F}" destId="{E28718A7-E8BB-45E6-A04D-0D595066EEB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B45B39-D035-4F56-BC69-B9057CF0C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51D276-3F8C-4FFA-87C2-F8142EB24641}">
      <dgm:prSet custT="1"/>
      <dgm:spPr/>
      <dgm:t>
        <a:bodyPr/>
        <a:lstStyle/>
        <a:p>
          <a:pPr rtl="0"/>
          <a:r>
            <a:rPr lang="en-AU" sz="2800" b="1" u="sng" dirty="0"/>
            <a:t>Community Welfare and Social Services</a:t>
          </a:r>
          <a:endParaRPr lang="en-AU" sz="2800" dirty="0"/>
        </a:p>
      </dgm:t>
    </dgm:pt>
    <dgm:pt modelId="{02EFE018-283F-4C82-B847-4DD67CDD32FF}" type="parTrans" cxnId="{16C62B5A-084E-46A8-9651-1824D74081AA}">
      <dgm:prSet/>
      <dgm:spPr/>
      <dgm:t>
        <a:bodyPr/>
        <a:lstStyle/>
        <a:p>
          <a:endParaRPr lang="en-US"/>
        </a:p>
      </dgm:t>
    </dgm:pt>
    <dgm:pt modelId="{DEF522B8-11DB-4000-A0FB-992EA46491B4}" type="sibTrans" cxnId="{16C62B5A-084E-46A8-9651-1824D74081AA}">
      <dgm:prSet/>
      <dgm:spPr/>
      <dgm:t>
        <a:bodyPr/>
        <a:lstStyle/>
        <a:p>
          <a:endParaRPr lang="en-US"/>
        </a:p>
      </dgm:t>
    </dgm:pt>
    <dgm:pt modelId="{1A8D3056-1DEF-41F7-8EAC-A63530FFAA0D}">
      <dgm:prSet custT="1"/>
      <dgm:spPr/>
      <dgm:t>
        <a:bodyPr/>
        <a:lstStyle/>
        <a:p>
          <a:pPr rtl="0"/>
          <a:endParaRPr lang="en-AU" sz="2400" dirty="0"/>
        </a:p>
      </dgm:t>
    </dgm:pt>
    <dgm:pt modelId="{2B2E140D-7FA5-4FA6-9B38-DED1396988EA}" type="parTrans" cxnId="{E982F30A-83FF-4676-AAA4-1026867AA0C3}">
      <dgm:prSet/>
      <dgm:spPr/>
      <dgm:t>
        <a:bodyPr/>
        <a:lstStyle/>
        <a:p>
          <a:endParaRPr lang="en-US"/>
        </a:p>
      </dgm:t>
    </dgm:pt>
    <dgm:pt modelId="{3B046668-68FE-45D7-A78E-67930B28F4A5}" type="sibTrans" cxnId="{E982F30A-83FF-4676-AAA4-1026867AA0C3}">
      <dgm:prSet/>
      <dgm:spPr/>
      <dgm:t>
        <a:bodyPr/>
        <a:lstStyle/>
        <a:p>
          <a:endParaRPr lang="en-US"/>
        </a:p>
      </dgm:t>
    </dgm:pt>
    <dgm:pt modelId="{45A851C5-FC9A-418A-ACF5-E7F341CC43F1}" type="pres">
      <dgm:prSet presAssocID="{2AB45B39-D035-4F56-BC69-B9057CF0CC79}" presName="linear" presStyleCnt="0">
        <dgm:presLayoutVars>
          <dgm:animLvl val="lvl"/>
          <dgm:resizeHandles val="exact"/>
        </dgm:presLayoutVars>
      </dgm:prSet>
      <dgm:spPr/>
    </dgm:pt>
    <dgm:pt modelId="{F078F6FC-85A4-45EC-8B76-4DF96D5248AA}" type="pres">
      <dgm:prSet presAssocID="{0651D276-3F8C-4FFA-87C2-F8142EB24641}" presName="parentText" presStyleLbl="node1" presStyleIdx="0" presStyleCnt="1" custLinFactNeighborY="-96761">
        <dgm:presLayoutVars>
          <dgm:chMax val="0"/>
          <dgm:bulletEnabled val="1"/>
        </dgm:presLayoutVars>
      </dgm:prSet>
      <dgm:spPr/>
    </dgm:pt>
    <dgm:pt modelId="{D60F434B-113F-406D-BEAC-76DC1ED3E1AC}" type="pres">
      <dgm:prSet presAssocID="{0651D276-3F8C-4FFA-87C2-F8142EB24641}" presName="childText" presStyleLbl="revTx" presStyleIdx="0" presStyleCnt="1">
        <dgm:presLayoutVars>
          <dgm:bulletEnabled val="1"/>
        </dgm:presLayoutVars>
      </dgm:prSet>
      <dgm:spPr/>
    </dgm:pt>
  </dgm:ptLst>
  <dgm:cxnLst>
    <dgm:cxn modelId="{E982F30A-83FF-4676-AAA4-1026867AA0C3}" srcId="{0651D276-3F8C-4FFA-87C2-F8142EB24641}" destId="{1A8D3056-1DEF-41F7-8EAC-A63530FFAA0D}" srcOrd="0" destOrd="0" parTransId="{2B2E140D-7FA5-4FA6-9B38-DED1396988EA}" sibTransId="{3B046668-68FE-45D7-A78E-67930B28F4A5}"/>
    <dgm:cxn modelId="{579E3E34-677C-4489-A6E6-23799CC0FCCD}" type="presOf" srcId="{1A8D3056-1DEF-41F7-8EAC-A63530FFAA0D}" destId="{D60F434B-113F-406D-BEAC-76DC1ED3E1AC}" srcOrd="0" destOrd="0" presId="urn:microsoft.com/office/officeart/2005/8/layout/vList2"/>
    <dgm:cxn modelId="{AD1FF238-B01B-48B6-A179-6B734227668B}" type="presOf" srcId="{2AB45B39-D035-4F56-BC69-B9057CF0CC79}" destId="{45A851C5-FC9A-418A-ACF5-E7F341CC43F1}" srcOrd="0" destOrd="0" presId="urn:microsoft.com/office/officeart/2005/8/layout/vList2"/>
    <dgm:cxn modelId="{1B7BFB3C-A5F1-41A3-BA45-45D657C6410A}" type="presOf" srcId="{0651D276-3F8C-4FFA-87C2-F8142EB24641}" destId="{F078F6FC-85A4-45EC-8B76-4DF96D5248AA}" srcOrd="0" destOrd="0" presId="urn:microsoft.com/office/officeart/2005/8/layout/vList2"/>
    <dgm:cxn modelId="{16C62B5A-084E-46A8-9651-1824D74081AA}" srcId="{2AB45B39-D035-4F56-BC69-B9057CF0CC79}" destId="{0651D276-3F8C-4FFA-87C2-F8142EB24641}" srcOrd="0" destOrd="0" parTransId="{02EFE018-283F-4C82-B847-4DD67CDD32FF}" sibTransId="{DEF522B8-11DB-4000-A0FB-992EA46491B4}"/>
    <dgm:cxn modelId="{438499B3-77AD-4AEB-B576-509EE3FA35CA}" type="presParOf" srcId="{45A851C5-FC9A-418A-ACF5-E7F341CC43F1}" destId="{F078F6FC-85A4-45EC-8B76-4DF96D5248AA}" srcOrd="0" destOrd="0" presId="urn:microsoft.com/office/officeart/2005/8/layout/vList2"/>
    <dgm:cxn modelId="{14088F55-6DF2-42BE-918C-A55A559EFADB}" type="presParOf" srcId="{45A851C5-FC9A-418A-ACF5-E7F341CC43F1}" destId="{D60F434B-113F-406D-BEAC-76DC1ED3E1A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A8BAE8-7A57-460C-8B29-55556F9976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396736-99A5-43A4-8146-7B45312F90A8}">
      <dgm:prSet custT="1"/>
      <dgm:spPr/>
      <dgm:t>
        <a:bodyPr/>
        <a:lstStyle/>
        <a:p>
          <a:pPr rtl="0"/>
          <a:r>
            <a:rPr lang="en-US" sz="2800" b="1" u="sng" dirty="0"/>
            <a:t>Category 2</a:t>
          </a:r>
          <a:endParaRPr lang="en-AU" sz="2800" dirty="0"/>
        </a:p>
      </dgm:t>
    </dgm:pt>
    <dgm:pt modelId="{022165D0-6FDF-40B8-BE27-B73C3048A29D}" type="parTrans" cxnId="{95795F83-A1F2-48BE-9262-38ACF1F9FD89}">
      <dgm:prSet/>
      <dgm:spPr/>
      <dgm:t>
        <a:bodyPr/>
        <a:lstStyle/>
        <a:p>
          <a:endParaRPr lang="en-US"/>
        </a:p>
      </dgm:t>
    </dgm:pt>
    <dgm:pt modelId="{804E0B67-660A-407D-BFD8-DC5D17896F9E}" type="sibTrans" cxnId="{95795F83-A1F2-48BE-9262-38ACF1F9FD89}">
      <dgm:prSet/>
      <dgm:spPr/>
      <dgm:t>
        <a:bodyPr/>
        <a:lstStyle/>
        <a:p>
          <a:endParaRPr lang="en-US"/>
        </a:p>
      </dgm:t>
    </dgm:pt>
    <dgm:pt modelId="{4C29CC10-FE32-4F5D-B165-D7ACDE562B11}">
      <dgm:prSet custT="1"/>
      <dgm:spPr/>
      <dgm:t>
        <a:bodyPr/>
        <a:lstStyle/>
        <a:p>
          <a:pPr rtl="0"/>
          <a:r>
            <a:rPr lang="en-AU" sz="2200" dirty="0">
              <a:latin typeface="Calibri" panose="020F0502020204030204" pitchFamily="34" charset="0"/>
              <a:cs typeface="Calibri" panose="020F0502020204030204" pitchFamily="34" charset="0"/>
            </a:rPr>
            <a:t>Funding for community development and support activities not listed under category 1 as well as expenditure allocation to a clubs’ core activities</a:t>
          </a:r>
        </a:p>
      </dgm:t>
    </dgm:pt>
    <dgm:pt modelId="{D94EA1C3-8D54-4217-B676-86FD7617B73A}" type="parTrans" cxnId="{B4CFCEEC-7E48-4132-A369-19894EDAD29D}">
      <dgm:prSet/>
      <dgm:spPr/>
      <dgm:t>
        <a:bodyPr/>
        <a:lstStyle/>
        <a:p>
          <a:endParaRPr lang="en-US"/>
        </a:p>
      </dgm:t>
    </dgm:pt>
    <dgm:pt modelId="{F43A3135-16DD-4C40-8FA2-3FCFBB03C1C1}" type="sibTrans" cxnId="{B4CFCEEC-7E48-4132-A369-19894EDAD29D}">
      <dgm:prSet/>
      <dgm:spPr/>
      <dgm:t>
        <a:bodyPr/>
        <a:lstStyle/>
        <a:p>
          <a:endParaRPr lang="en-US"/>
        </a:p>
      </dgm:t>
    </dgm:pt>
    <dgm:pt modelId="{A62D21C4-2E37-4906-84E1-2C726332DED6}">
      <dgm:prSet custT="1"/>
      <dgm:spPr/>
      <dgm:t>
        <a:bodyPr/>
        <a:lstStyle/>
        <a:p>
          <a:pPr rtl="0"/>
          <a:r>
            <a:rPr lang="en-US" sz="2200" dirty="0">
              <a:latin typeface="Calibri" panose="020F0502020204030204" pitchFamily="34" charset="0"/>
              <a:cs typeface="Calibri" panose="020F0502020204030204" pitchFamily="34" charset="0"/>
            </a:rPr>
            <a:t>For example sport, returned servicemen's league or veteran welfare, golf courses and bowling greens etc. This also includes wages paid to staff to carry out maintenance</a:t>
          </a:r>
          <a:endParaRPr lang="en-AU" sz="2200" dirty="0">
            <a:latin typeface="Calibri" panose="020F0502020204030204" pitchFamily="34" charset="0"/>
            <a:cs typeface="Calibri" panose="020F0502020204030204" pitchFamily="34" charset="0"/>
          </a:endParaRPr>
        </a:p>
      </dgm:t>
    </dgm:pt>
    <dgm:pt modelId="{6D0C7ADE-0839-4259-BDAC-09464956AFA1}" type="parTrans" cxnId="{AB3ADE93-081B-4D99-849C-9607F0C151A2}">
      <dgm:prSet/>
      <dgm:spPr/>
      <dgm:t>
        <a:bodyPr/>
        <a:lstStyle/>
        <a:p>
          <a:endParaRPr lang="en-US"/>
        </a:p>
      </dgm:t>
    </dgm:pt>
    <dgm:pt modelId="{C17655B5-0B43-4FF7-9E1B-51707C187820}" type="sibTrans" cxnId="{AB3ADE93-081B-4D99-849C-9607F0C151A2}">
      <dgm:prSet/>
      <dgm:spPr/>
      <dgm:t>
        <a:bodyPr/>
        <a:lstStyle/>
        <a:p>
          <a:endParaRPr lang="en-US"/>
        </a:p>
      </dgm:t>
    </dgm:pt>
    <dgm:pt modelId="{B83FF536-8E6C-466D-860F-358ABAF94F65}">
      <dgm:prSet custT="1"/>
      <dgm:spPr/>
      <dgm:t>
        <a:bodyPr/>
        <a:lstStyle/>
        <a:p>
          <a:pPr rtl="0"/>
          <a:r>
            <a:rPr lang="en-AU" sz="2200" dirty="0">
              <a:latin typeface="Calibri" panose="020F0502020204030204" pitchFamily="34" charset="0"/>
              <a:cs typeface="Calibri" panose="020F0502020204030204" pitchFamily="34" charset="0"/>
            </a:rPr>
            <a:t>Category 2 will also fund Community/Cultural events and projects that include only the cost of capital equipment</a:t>
          </a:r>
        </a:p>
      </dgm:t>
    </dgm:pt>
    <dgm:pt modelId="{A7F23DB2-F9B1-4596-803E-0AA463AE1340}" type="parTrans" cxnId="{72691F54-2FD1-4034-B660-A3223D9BD2C6}">
      <dgm:prSet/>
      <dgm:spPr/>
      <dgm:t>
        <a:bodyPr/>
        <a:lstStyle/>
        <a:p>
          <a:endParaRPr lang="en-US"/>
        </a:p>
      </dgm:t>
    </dgm:pt>
    <dgm:pt modelId="{10306C22-1CF3-48EF-8856-E21BA6115320}" type="sibTrans" cxnId="{72691F54-2FD1-4034-B660-A3223D9BD2C6}">
      <dgm:prSet/>
      <dgm:spPr/>
      <dgm:t>
        <a:bodyPr/>
        <a:lstStyle/>
        <a:p>
          <a:endParaRPr lang="en-US"/>
        </a:p>
      </dgm:t>
    </dgm:pt>
    <dgm:pt modelId="{235C3DD2-8A14-4456-BAF8-F529866BC152}">
      <dgm:prSet custT="1"/>
      <dgm:spPr/>
      <dgm:t>
        <a:bodyPr/>
        <a:lstStyle/>
        <a:p>
          <a:pPr rtl="0"/>
          <a:r>
            <a:rPr lang="en-AU" sz="2000" b="1" dirty="0"/>
            <a:t>Please note that Council does not administer Category 2 applications</a:t>
          </a:r>
          <a:r>
            <a:rPr lang="en-AU" sz="2000" dirty="0"/>
            <a:t>, these applications are made directly to the relevant Club and will require Club Board approval. </a:t>
          </a:r>
        </a:p>
      </dgm:t>
    </dgm:pt>
    <dgm:pt modelId="{7378E4A3-FFD2-4946-94DE-369583D64971}" type="parTrans" cxnId="{96BC689C-DF1A-4F9C-9EF4-636BFA72CF4B}">
      <dgm:prSet/>
      <dgm:spPr/>
      <dgm:t>
        <a:bodyPr/>
        <a:lstStyle/>
        <a:p>
          <a:endParaRPr lang="en-US"/>
        </a:p>
      </dgm:t>
    </dgm:pt>
    <dgm:pt modelId="{08F488C5-A178-40ED-9A60-EE68304284FE}" type="sibTrans" cxnId="{96BC689C-DF1A-4F9C-9EF4-636BFA72CF4B}">
      <dgm:prSet/>
      <dgm:spPr/>
      <dgm:t>
        <a:bodyPr/>
        <a:lstStyle/>
        <a:p>
          <a:endParaRPr lang="en-US"/>
        </a:p>
      </dgm:t>
    </dgm:pt>
    <dgm:pt modelId="{0B83F0C7-154C-41C9-A735-F3A50B4E8875}">
      <dgm:prSet custT="1"/>
      <dgm:spPr/>
      <dgm:t>
        <a:bodyPr/>
        <a:lstStyle/>
        <a:p>
          <a:pPr rtl="0"/>
          <a:endParaRPr lang="en-AU" sz="2400" dirty="0"/>
        </a:p>
      </dgm:t>
    </dgm:pt>
    <dgm:pt modelId="{6BB806F0-0262-42BF-9C2A-0852445826DD}" type="parTrans" cxnId="{98B5F374-679C-4B17-8C38-69AA19FF5A54}">
      <dgm:prSet/>
      <dgm:spPr/>
      <dgm:t>
        <a:bodyPr/>
        <a:lstStyle/>
        <a:p>
          <a:endParaRPr lang="en-AU"/>
        </a:p>
      </dgm:t>
    </dgm:pt>
    <dgm:pt modelId="{8FA6CE70-CF35-4660-A8D3-55955F2B4DAF}" type="sibTrans" cxnId="{98B5F374-679C-4B17-8C38-69AA19FF5A54}">
      <dgm:prSet/>
      <dgm:spPr/>
      <dgm:t>
        <a:bodyPr/>
        <a:lstStyle/>
        <a:p>
          <a:endParaRPr lang="en-AU"/>
        </a:p>
      </dgm:t>
    </dgm:pt>
    <dgm:pt modelId="{7F3368DD-3B4C-4185-B17A-2AAA19FBADB8}" type="pres">
      <dgm:prSet presAssocID="{F5A8BAE8-7A57-460C-8B29-55556F99760A}" presName="linear" presStyleCnt="0">
        <dgm:presLayoutVars>
          <dgm:animLvl val="lvl"/>
          <dgm:resizeHandles val="exact"/>
        </dgm:presLayoutVars>
      </dgm:prSet>
      <dgm:spPr/>
    </dgm:pt>
    <dgm:pt modelId="{C286083C-38DB-404E-9D29-F9886047C277}" type="pres">
      <dgm:prSet presAssocID="{D2396736-99A5-43A4-8146-7B45312F90A8}" presName="parentText" presStyleLbl="node1" presStyleIdx="0" presStyleCnt="2" custScaleY="60629" custLinFactNeighborX="0" custLinFactNeighborY="-11633">
        <dgm:presLayoutVars>
          <dgm:chMax val="0"/>
          <dgm:bulletEnabled val="1"/>
        </dgm:presLayoutVars>
      </dgm:prSet>
      <dgm:spPr/>
    </dgm:pt>
    <dgm:pt modelId="{7097AB39-7252-4F46-9ACC-7FCA5DDDB63C}" type="pres">
      <dgm:prSet presAssocID="{D2396736-99A5-43A4-8146-7B45312F90A8}" presName="childText" presStyleLbl="revTx" presStyleIdx="0" presStyleCnt="1" custScaleY="107717">
        <dgm:presLayoutVars>
          <dgm:bulletEnabled val="1"/>
        </dgm:presLayoutVars>
      </dgm:prSet>
      <dgm:spPr/>
    </dgm:pt>
    <dgm:pt modelId="{4AF4CCDF-D353-42EE-8900-0CD65F779C19}" type="pres">
      <dgm:prSet presAssocID="{235C3DD2-8A14-4456-BAF8-F529866BC152}" presName="parentText" presStyleLbl="node1" presStyleIdx="1" presStyleCnt="2" custScaleY="84350" custLinFactNeighborX="-398" custLinFactNeighborY="6264">
        <dgm:presLayoutVars>
          <dgm:chMax val="0"/>
          <dgm:bulletEnabled val="1"/>
        </dgm:presLayoutVars>
      </dgm:prSet>
      <dgm:spPr/>
    </dgm:pt>
  </dgm:ptLst>
  <dgm:cxnLst>
    <dgm:cxn modelId="{8AACD01C-C094-45B9-8D8C-EE4B001D2375}" type="presOf" srcId="{0B83F0C7-154C-41C9-A735-F3A50B4E8875}" destId="{7097AB39-7252-4F46-9ACC-7FCA5DDDB63C}" srcOrd="0" destOrd="3" presId="urn:microsoft.com/office/officeart/2005/8/layout/vList2"/>
    <dgm:cxn modelId="{629D6921-2625-4097-B5A5-436500F48B71}" type="presOf" srcId="{F5A8BAE8-7A57-460C-8B29-55556F99760A}" destId="{7F3368DD-3B4C-4185-B17A-2AAA19FBADB8}" srcOrd="0" destOrd="0" presId="urn:microsoft.com/office/officeart/2005/8/layout/vList2"/>
    <dgm:cxn modelId="{3E065234-FCFA-4384-B682-B5CD472AD291}" type="presOf" srcId="{D2396736-99A5-43A4-8146-7B45312F90A8}" destId="{C286083C-38DB-404E-9D29-F9886047C277}" srcOrd="0" destOrd="0" presId="urn:microsoft.com/office/officeart/2005/8/layout/vList2"/>
    <dgm:cxn modelId="{0F581F4A-38D8-4A63-8BD4-9BB18596218A}" type="presOf" srcId="{4C29CC10-FE32-4F5D-B165-D7ACDE562B11}" destId="{7097AB39-7252-4F46-9ACC-7FCA5DDDB63C}" srcOrd="0" destOrd="0" presId="urn:microsoft.com/office/officeart/2005/8/layout/vList2"/>
    <dgm:cxn modelId="{72691F54-2FD1-4034-B660-A3223D9BD2C6}" srcId="{D2396736-99A5-43A4-8146-7B45312F90A8}" destId="{B83FF536-8E6C-466D-860F-358ABAF94F65}" srcOrd="2" destOrd="0" parTransId="{A7F23DB2-F9B1-4596-803E-0AA463AE1340}" sibTransId="{10306C22-1CF3-48EF-8856-E21BA6115320}"/>
    <dgm:cxn modelId="{71654E74-9D1E-429C-8C21-DCB3C11A998D}" type="presOf" srcId="{B83FF536-8E6C-466D-860F-358ABAF94F65}" destId="{7097AB39-7252-4F46-9ACC-7FCA5DDDB63C}" srcOrd="0" destOrd="2" presId="urn:microsoft.com/office/officeart/2005/8/layout/vList2"/>
    <dgm:cxn modelId="{98B5F374-679C-4B17-8C38-69AA19FF5A54}" srcId="{D2396736-99A5-43A4-8146-7B45312F90A8}" destId="{0B83F0C7-154C-41C9-A735-F3A50B4E8875}" srcOrd="3" destOrd="0" parTransId="{6BB806F0-0262-42BF-9C2A-0852445826DD}" sibTransId="{8FA6CE70-CF35-4660-A8D3-55955F2B4DAF}"/>
    <dgm:cxn modelId="{95795F83-A1F2-48BE-9262-38ACF1F9FD89}" srcId="{F5A8BAE8-7A57-460C-8B29-55556F99760A}" destId="{D2396736-99A5-43A4-8146-7B45312F90A8}" srcOrd="0" destOrd="0" parTransId="{022165D0-6FDF-40B8-BE27-B73C3048A29D}" sibTransId="{804E0B67-660A-407D-BFD8-DC5D17896F9E}"/>
    <dgm:cxn modelId="{AB3ADE93-081B-4D99-849C-9607F0C151A2}" srcId="{D2396736-99A5-43A4-8146-7B45312F90A8}" destId="{A62D21C4-2E37-4906-84E1-2C726332DED6}" srcOrd="1" destOrd="0" parTransId="{6D0C7ADE-0839-4259-BDAC-09464956AFA1}" sibTransId="{C17655B5-0B43-4FF7-9E1B-51707C187820}"/>
    <dgm:cxn modelId="{19257C9A-AAF1-4167-AA97-C6F7C259D94A}" type="presOf" srcId="{235C3DD2-8A14-4456-BAF8-F529866BC152}" destId="{4AF4CCDF-D353-42EE-8900-0CD65F779C19}" srcOrd="0" destOrd="0" presId="urn:microsoft.com/office/officeart/2005/8/layout/vList2"/>
    <dgm:cxn modelId="{96BC689C-DF1A-4F9C-9EF4-636BFA72CF4B}" srcId="{F5A8BAE8-7A57-460C-8B29-55556F99760A}" destId="{235C3DD2-8A14-4456-BAF8-F529866BC152}" srcOrd="1" destOrd="0" parTransId="{7378E4A3-FFD2-4946-94DE-369583D64971}" sibTransId="{08F488C5-A178-40ED-9A60-EE68304284FE}"/>
    <dgm:cxn modelId="{6A808DCC-F9CF-4D0B-9EF8-F082476801EE}" type="presOf" srcId="{A62D21C4-2E37-4906-84E1-2C726332DED6}" destId="{7097AB39-7252-4F46-9ACC-7FCA5DDDB63C}" srcOrd="0" destOrd="1" presId="urn:microsoft.com/office/officeart/2005/8/layout/vList2"/>
    <dgm:cxn modelId="{B4CFCEEC-7E48-4132-A369-19894EDAD29D}" srcId="{D2396736-99A5-43A4-8146-7B45312F90A8}" destId="{4C29CC10-FE32-4F5D-B165-D7ACDE562B11}" srcOrd="0" destOrd="0" parTransId="{D94EA1C3-8D54-4217-B676-86FD7617B73A}" sibTransId="{F43A3135-16DD-4C40-8FA2-3FCFBB03C1C1}"/>
    <dgm:cxn modelId="{DE314E63-9554-40E1-BDE8-A73110180B60}" type="presParOf" srcId="{7F3368DD-3B4C-4185-B17A-2AAA19FBADB8}" destId="{C286083C-38DB-404E-9D29-F9886047C277}" srcOrd="0" destOrd="0" presId="urn:microsoft.com/office/officeart/2005/8/layout/vList2"/>
    <dgm:cxn modelId="{E06BB5C7-C63D-4726-8B48-B7DC523F2E2D}" type="presParOf" srcId="{7F3368DD-3B4C-4185-B17A-2AAA19FBADB8}" destId="{7097AB39-7252-4F46-9ACC-7FCA5DDDB63C}" srcOrd="1" destOrd="0" presId="urn:microsoft.com/office/officeart/2005/8/layout/vList2"/>
    <dgm:cxn modelId="{0C04DE7B-3CA7-408D-8903-883753BF033C}" type="presParOf" srcId="{7F3368DD-3B4C-4185-B17A-2AAA19FBADB8}" destId="{4AF4CCDF-D353-42EE-8900-0CD65F779C1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A969E-84DE-45F3-BED1-1B583FEA8F59}">
      <dsp:nvSpPr>
        <dsp:cNvPr id="0" name=""/>
        <dsp:cNvSpPr/>
      </dsp:nvSpPr>
      <dsp:spPr>
        <a:xfrm>
          <a:off x="0" y="77487"/>
          <a:ext cx="8672423"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ClubGRANTS is one of Australia’s largest grant programs, providing more than $100 million in cash each year to a variety of worthy causes across NSW</a:t>
          </a:r>
          <a:endParaRPr lang="en-AU" sz="1800" kern="1200"/>
        </a:p>
      </dsp:txBody>
      <dsp:txXfrm>
        <a:off x="34954" y="112441"/>
        <a:ext cx="8602515" cy="646132"/>
      </dsp:txXfrm>
    </dsp:sp>
    <dsp:sp modelId="{5319FE27-28EF-4D9D-8A1A-AD8F727C95A4}">
      <dsp:nvSpPr>
        <dsp:cNvPr id="0" name=""/>
        <dsp:cNvSpPr/>
      </dsp:nvSpPr>
      <dsp:spPr>
        <a:xfrm>
          <a:off x="0" y="845367"/>
          <a:ext cx="8672423"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ClubGRANTS is designed to ensure that larger registered clubs in NSW contribute to the provision of front-line services to their local communities</a:t>
          </a:r>
          <a:endParaRPr lang="en-AU" sz="1800" kern="1200"/>
        </a:p>
      </dsp:txBody>
      <dsp:txXfrm>
        <a:off x="34954" y="880321"/>
        <a:ext cx="8602515" cy="646132"/>
      </dsp:txXfrm>
    </dsp:sp>
    <dsp:sp modelId="{6E016BE6-2EE5-4FFD-B348-38425E3F34A2}">
      <dsp:nvSpPr>
        <dsp:cNvPr id="0" name=""/>
        <dsp:cNvSpPr/>
      </dsp:nvSpPr>
      <dsp:spPr>
        <a:xfrm>
          <a:off x="0" y="1613247"/>
          <a:ext cx="8672423"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AU" sz="1800" kern="1200" dirty="0"/>
            <a:t>The </a:t>
          </a:r>
          <a:r>
            <a:rPr lang="en-AU" sz="1800" kern="1200" dirty="0" err="1"/>
            <a:t>ClubGRANTS</a:t>
          </a:r>
          <a:r>
            <a:rPr lang="en-AU" sz="1800" kern="1200" dirty="0"/>
            <a:t> program requires local clubs earning in excess of $1 million in gaming machine profit to invest 1.85% of their profits back into the community</a:t>
          </a:r>
        </a:p>
      </dsp:txBody>
      <dsp:txXfrm>
        <a:off x="34954" y="1648201"/>
        <a:ext cx="8602515" cy="646132"/>
      </dsp:txXfrm>
    </dsp:sp>
    <dsp:sp modelId="{DBA2B9B6-C3D4-4241-8115-25CD7B8F1A94}">
      <dsp:nvSpPr>
        <dsp:cNvPr id="0" name=""/>
        <dsp:cNvSpPr/>
      </dsp:nvSpPr>
      <dsp:spPr>
        <a:xfrm>
          <a:off x="0" y="2381127"/>
          <a:ext cx="8672423"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AU" sz="1800" kern="1200"/>
            <a:t>Local not-for-profit organisations have the opportunity to apply for funding</a:t>
          </a:r>
        </a:p>
      </dsp:txBody>
      <dsp:txXfrm>
        <a:off x="34954" y="2416081"/>
        <a:ext cx="8602515" cy="646132"/>
      </dsp:txXfrm>
    </dsp:sp>
    <dsp:sp modelId="{E1358261-C84E-436C-8B31-F475F541382C}">
      <dsp:nvSpPr>
        <dsp:cNvPr id="0" name=""/>
        <dsp:cNvSpPr/>
      </dsp:nvSpPr>
      <dsp:spPr>
        <a:xfrm>
          <a:off x="0" y="3149007"/>
          <a:ext cx="8672423"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AU" sz="1800" kern="1200" dirty="0"/>
            <a:t>The program only funds Community Development projects that will benefit </a:t>
          </a:r>
          <a:r>
            <a:rPr lang="en-AU" sz="1800" b="1" kern="1200" dirty="0"/>
            <a:t>local Fairfield residents</a:t>
          </a:r>
          <a:endParaRPr lang="en-AU" sz="1800" kern="1200" dirty="0"/>
        </a:p>
      </dsp:txBody>
      <dsp:txXfrm>
        <a:off x="34954" y="3183961"/>
        <a:ext cx="8602515" cy="6461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CD0E2-23ED-4D64-AA12-D10329E55A17}">
      <dsp:nvSpPr>
        <dsp:cNvPr id="0" name=""/>
        <dsp:cNvSpPr/>
      </dsp:nvSpPr>
      <dsp:spPr>
        <a:xfrm>
          <a:off x="0" y="69323"/>
          <a:ext cx="8124825" cy="848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dirty="0">
              <a:hlinkClick xmlns:r="http://schemas.openxmlformats.org/officeDocument/2006/relationships" r:id="rId1"/>
            </a:rPr>
            <a:t>Category 3</a:t>
          </a:r>
          <a:endParaRPr lang="en-AU" sz="2800" kern="1200" dirty="0"/>
        </a:p>
      </dsp:txBody>
      <dsp:txXfrm>
        <a:off x="41427" y="110750"/>
        <a:ext cx="8041971" cy="765778"/>
      </dsp:txXfrm>
    </dsp:sp>
    <dsp:sp modelId="{97C48955-D9F8-46C3-B6FF-25A0FFE158FE}">
      <dsp:nvSpPr>
        <dsp:cNvPr id="0" name=""/>
        <dsp:cNvSpPr/>
      </dsp:nvSpPr>
      <dsp:spPr>
        <a:xfrm>
          <a:off x="0" y="1011065"/>
          <a:ext cx="8124825"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63"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AU" sz="2400" kern="1200" dirty="0"/>
            <a:t>A state-wide funding pool that supports the construction of large-scale community infrastructure projects or services with sport, health or community infrastructure</a:t>
          </a:r>
        </a:p>
        <a:p>
          <a:pPr marL="228600" lvl="1" indent="-228600" algn="l" defTabSz="1066800" rtl="0">
            <a:lnSpc>
              <a:spcPct val="90000"/>
            </a:lnSpc>
            <a:spcBef>
              <a:spcPct val="0"/>
            </a:spcBef>
            <a:spcAft>
              <a:spcPct val="20000"/>
            </a:spcAft>
            <a:buChar char="•"/>
          </a:pPr>
          <a:r>
            <a:rPr lang="en-US" sz="2400" kern="1200" dirty="0"/>
            <a:t>Category 3 projects and services funded by </a:t>
          </a:r>
          <a:r>
            <a:rPr lang="en-US" sz="2400" kern="1200" dirty="0" err="1"/>
            <a:t>ClubGRANTS</a:t>
          </a:r>
          <a:r>
            <a:rPr lang="en-US" sz="2400" kern="1200" dirty="0"/>
            <a:t> cannot be funded under Category 1 or Category 2</a:t>
          </a:r>
          <a:endParaRPr lang="en-AU" sz="2400" kern="1200" dirty="0"/>
        </a:p>
        <a:p>
          <a:pPr marL="228600" lvl="1" indent="-228600" algn="l" defTabSz="1066800" rtl="0">
            <a:lnSpc>
              <a:spcPct val="90000"/>
            </a:lnSpc>
            <a:spcBef>
              <a:spcPct val="0"/>
            </a:spcBef>
            <a:spcAft>
              <a:spcPct val="20000"/>
            </a:spcAft>
            <a:buChar char="•"/>
          </a:pPr>
          <a:r>
            <a:rPr lang="en-US" sz="2400" kern="1200" dirty="0"/>
            <a:t>Liquor and Gaming NSW is responsible for operational management of the Fund, contract management of funded projects, acquittals and reporting</a:t>
          </a:r>
          <a:endParaRPr lang="en-AU" sz="2400" kern="1200" dirty="0"/>
        </a:p>
      </dsp:txBody>
      <dsp:txXfrm>
        <a:off x="0" y="1011065"/>
        <a:ext cx="8124825" cy="28928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A5A8D-E91E-429E-B812-6FCA8400E8AB}">
      <dsp:nvSpPr>
        <dsp:cNvPr id="0" name=""/>
        <dsp:cNvSpPr/>
      </dsp:nvSpPr>
      <dsp:spPr>
        <a:xfrm>
          <a:off x="0" y="13003"/>
          <a:ext cx="7791020" cy="786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endParaRPr lang="en-AU" sz="2000" kern="1200" dirty="0"/>
        </a:p>
      </dsp:txBody>
      <dsp:txXfrm>
        <a:off x="38386" y="51389"/>
        <a:ext cx="7714248" cy="709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A23D0-54E8-46A6-8353-0FAE7C04B8D1}">
      <dsp:nvSpPr>
        <dsp:cNvPr id="0" name=""/>
        <dsp:cNvSpPr/>
      </dsp:nvSpPr>
      <dsp:spPr>
        <a:xfrm>
          <a:off x="0" y="0"/>
          <a:ext cx="9053384" cy="744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AU" sz="2800" kern="1200" dirty="0"/>
            <a:t>The committee will fund:</a:t>
          </a:r>
        </a:p>
      </dsp:txBody>
      <dsp:txXfrm>
        <a:off x="36337" y="36337"/>
        <a:ext cx="8980710" cy="671691"/>
      </dsp:txXfrm>
    </dsp:sp>
    <dsp:sp modelId="{C87C7AFC-D0F1-42BE-A0C2-56CBF88F51DA}">
      <dsp:nvSpPr>
        <dsp:cNvPr id="0" name=""/>
        <dsp:cNvSpPr/>
      </dsp:nvSpPr>
      <dsp:spPr>
        <a:xfrm>
          <a:off x="0" y="941297"/>
          <a:ext cx="9053384"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445"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AU" sz="2400" kern="1200" dirty="0"/>
            <a:t>Projects that include costs for salaries and wages (up to 80% of the total project cost). In previous years salaries and wages were not funded</a:t>
          </a:r>
        </a:p>
        <a:p>
          <a:pPr marL="228600" lvl="1" indent="-228600" algn="l" defTabSz="1066800" rtl="0">
            <a:lnSpc>
              <a:spcPct val="90000"/>
            </a:lnSpc>
            <a:spcBef>
              <a:spcPct val="0"/>
            </a:spcBef>
            <a:spcAft>
              <a:spcPct val="20000"/>
            </a:spcAft>
            <a:buChar char="•"/>
          </a:pPr>
          <a:r>
            <a:rPr lang="en-AU" sz="2400" kern="1200" dirty="0"/>
            <a:t>Projects that include costs for administration (up to 10% of the total project cost)</a:t>
          </a:r>
        </a:p>
      </dsp:txBody>
      <dsp:txXfrm>
        <a:off x="0" y="941297"/>
        <a:ext cx="9053384" cy="18164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4D240-E97F-4864-AA17-E00CA318A232}">
      <dsp:nvSpPr>
        <dsp:cNvPr id="0" name=""/>
        <dsp:cNvSpPr/>
      </dsp:nvSpPr>
      <dsp:spPr>
        <a:xfrm>
          <a:off x="1609191" y="0"/>
          <a:ext cx="4369230" cy="4369230"/>
        </a:xfrm>
        <a:prstGeom prst="triangl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7879A-428F-4816-9FA8-580C1FCF2702}">
      <dsp:nvSpPr>
        <dsp:cNvPr id="0" name=""/>
        <dsp:cNvSpPr/>
      </dsp:nvSpPr>
      <dsp:spPr>
        <a:xfrm>
          <a:off x="3793806" y="438549"/>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Access and Inclusion </a:t>
          </a:r>
        </a:p>
      </dsp:txBody>
      <dsp:txXfrm>
        <a:off x="3803908" y="448651"/>
        <a:ext cx="2819795" cy="186737"/>
      </dsp:txXfrm>
    </dsp:sp>
    <dsp:sp modelId="{FAF53509-EEAD-4B97-9307-12E51534906A}">
      <dsp:nvSpPr>
        <dsp:cNvPr id="0" name=""/>
        <dsp:cNvSpPr/>
      </dsp:nvSpPr>
      <dsp:spPr>
        <a:xfrm>
          <a:off x="3793806" y="671358"/>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19376"/>
              <a:satOff val="370"/>
              <a:lumOff val="16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a:t>Alcohol and Other Drugs </a:t>
          </a:r>
        </a:p>
      </dsp:txBody>
      <dsp:txXfrm>
        <a:off x="3803908" y="681460"/>
        <a:ext cx="2819795" cy="186737"/>
      </dsp:txXfrm>
    </dsp:sp>
    <dsp:sp modelId="{94443589-4321-48A7-B9A2-B2F67473EDA4}">
      <dsp:nvSpPr>
        <dsp:cNvPr id="0" name=""/>
        <dsp:cNvSpPr/>
      </dsp:nvSpPr>
      <dsp:spPr>
        <a:xfrm>
          <a:off x="3793806" y="904167"/>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38752"/>
              <a:satOff val="739"/>
              <a:lumOff val="32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Community Safety and Crime Prevention</a:t>
          </a:r>
        </a:p>
      </dsp:txBody>
      <dsp:txXfrm>
        <a:off x="3803908" y="914269"/>
        <a:ext cx="2819795" cy="186737"/>
      </dsp:txXfrm>
    </dsp:sp>
    <dsp:sp modelId="{D4F9E347-EF8B-414C-9484-B0261ADC47CC}">
      <dsp:nvSpPr>
        <dsp:cNvPr id="0" name=""/>
        <dsp:cNvSpPr/>
      </dsp:nvSpPr>
      <dsp:spPr>
        <a:xfrm>
          <a:off x="3793806" y="1136975"/>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58128"/>
              <a:satOff val="1109"/>
              <a:lumOff val="48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Community Wellbeing </a:t>
          </a:r>
        </a:p>
      </dsp:txBody>
      <dsp:txXfrm>
        <a:off x="3803908" y="1147077"/>
        <a:ext cx="2819795" cy="186737"/>
      </dsp:txXfrm>
    </dsp:sp>
    <dsp:sp modelId="{2F1D5A0D-FEAF-48EB-B856-E277C9F08FF3}">
      <dsp:nvSpPr>
        <dsp:cNvPr id="0" name=""/>
        <dsp:cNvSpPr/>
      </dsp:nvSpPr>
      <dsp:spPr>
        <a:xfrm>
          <a:off x="3793806" y="1369784"/>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77504"/>
              <a:satOff val="1479"/>
              <a:lumOff val="6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Cultural Diversity </a:t>
          </a:r>
        </a:p>
      </dsp:txBody>
      <dsp:txXfrm>
        <a:off x="3803908" y="1379886"/>
        <a:ext cx="2819795" cy="186737"/>
      </dsp:txXfrm>
    </dsp:sp>
    <dsp:sp modelId="{4BA2DF9F-4421-44E1-9366-4C15A72BFDEE}">
      <dsp:nvSpPr>
        <dsp:cNvPr id="0" name=""/>
        <dsp:cNvSpPr/>
      </dsp:nvSpPr>
      <dsp:spPr>
        <a:xfrm>
          <a:off x="3793806" y="1602593"/>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96880"/>
              <a:satOff val="1848"/>
              <a:lumOff val="8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Domestic and Family Violence (DFV) </a:t>
          </a:r>
        </a:p>
      </dsp:txBody>
      <dsp:txXfrm>
        <a:off x="3803908" y="1612695"/>
        <a:ext cx="2819795" cy="186737"/>
      </dsp:txXfrm>
    </dsp:sp>
    <dsp:sp modelId="{B3DB6CC5-D3C2-4F2C-B8DC-BF6BB90E9E0F}">
      <dsp:nvSpPr>
        <dsp:cNvPr id="0" name=""/>
        <dsp:cNvSpPr/>
      </dsp:nvSpPr>
      <dsp:spPr>
        <a:xfrm>
          <a:off x="3793806" y="1835401"/>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116256"/>
              <a:satOff val="2218"/>
              <a:lumOff val="97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Education and Employment</a:t>
          </a:r>
        </a:p>
      </dsp:txBody>
      <dsp:txXfrm>
        <a:off x="3803908" y="1845503"/>
        <a:ext cx="2819795" cy="186737"/>
      </dsp:txXfrm>
    </dsp:sp>
    <dsp:sp modelId="{5EDFC2A2-C641-4ADE-B915-5EDD4077BEA4}">
      <dsp:nvSpPr>
        <dsp:cNvPr id="0" name=""/>
        <dsp:cNvSpPr/>
      </dsp:nvSpPr>
      <dsp:spPr>
        <a:xfrm>
          <a:off x="3793806" y="2068210"/>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Housing and Homelessness </a:t>
          </a:r>
        </a:p>
      </dsp:txBody>
      <dsp:txXfrm>
        <a:off x="3803908" y="2078312"/>
        <a:ext cx="2819795" cy="186737"/>
      </dsp:txXfrm>
    </dsp:sp>
    <dsp:sp modelId="{2C86DEB0-E266-42EF-A318-19C4EE5AF113}">
      <dsp:nvSpPr>
        <dsp:cNvPr id="0" name=""/>
        <dsp:cNvSpPr/>
      </dsp:nvSpPr>
      <dsp:spPr>
        <a:xfrm>
          <a:off x="3793806" y="2301019"/>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155008"/>
              <a:satOff val="2957"/>
              <a:lumOff val="130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Financial stress and social isolation </a:t>
          </a:r>
        </a:p>
      </dsp:txBody>
      <dsp:txXfrm>
        <a:off x="3803908" y="2311121"/>
        <a:ext cx="2819795" cy="186737"/>
      </dsp:txXfrm>
    </dsp:sp>
    <dsp:sp modelId="{7961E251-44F0-48B9-B84E-BE0162FC4BC3}">
      <dsp:nvSpPr>
        <dsp:cNvPr id="0" name=""/>
        <dsp:cNvSpPr/>
      </dsp:nvSpPr>
      <dsp:spPr>
        <a:xfrm>
          <a:off x="3793806" y="2533828"/>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174384"/>
              <a:satOff val="3327"/>
              <a:lumOff val="146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Gambling </a:t>
          </a:r>
        </a:p>
      </dsp:txBody>
      <dsp:txXfrm>
        <a:off x="3803908" y="2543930"/>
        <a:ext cx="2819795" cy="186737"/>
      </dsp:txXfrm>
    </dsp:sp>
    <dsp:sp modelId="{672ABE79-6E3F-4A70-8891-9B09552AEFF5}">
      <dsp:nvSpPr>
        <dsp:cNvPr id="0" name=""/>
        <dsp:cNvSpPr/>
      </dsp:nvSpPr>
      <dsp:spPr>
        <a:xfrm>
          <a:off x="3793806" y="2766636"/>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193760"/>
              <a:satOff val="3696"/>
              <a:lumOff val="163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Health</a:t>
          </a:r>
          <a:r>
            <a:rPr lang="en-AU" sz="1000" kern="1200" dirty="0"/>
            <a:t> </a:t>
          </a:r>
        </a:p>
      </dsp:txBody>
      <dsp:txXfrm>
        <a:off x="3803908" y="2776738"/>
        <a:ext cx="2819795" cy="186737"/>
      </dsp:txXfrm>
    </dsp:sp>
    <dsp:sp modelId="{A394A81D-CC22-4870-A6C5-21C0FB8C7409}">
      <dsp:nvSpPr>
        <dsp:cNvPr id="0" name=""/>
        <dsp:cNvSpPr/>
      </dsp:nvSpPr>
      <dsp:spPr>
        <a:xfrm>
          <a:off x="3793806" y="2999445"/>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213136"/>
              <a:satOff val="4066"/>
              <a:lumOff val="179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Mental Health </a:t>
          </a:r>
        </a:p>
      </dsp:txBody>
      <dsp:txXfrm>
        <a:off x="3803908" y="3009547"/>
        <a:ext cx="2819795" cy="186737"/>
      </dsp:txXfrm>
    </dsp:sp>
    <dsp:sp modelId="{1F319103-423E-4955-A9B3-DC2526A17AAB}">
      <dsp:nvSpPr>
        <dsp:cNvPr id="0" name=""/>
        <dsp:cNvSpPr/>
      </dsp:nvSpPr>
      <dsp:spPr>
        <a:xfrm>
          <a:off x="3801162" y="3236056"/>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232512"/>
              <a:satOff val="4436"/>
              <a:lumOff val="195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solidFill>
                <a:prstClr val="black">
                  <a:hueOff val="0"/>
                  <a:satOff val="0"/>
                  <a:lumOff val="0"/>
                  <a:alphaOff val="0"/>
                </a:prstClr>
              </a:solidFill>
              <a:latin typeface="Calibri" panose="020F0502020204030204"/>
              <a:ea typeface="+mn-ea"/>
              <a:cs typeface="+mn-cs"/>
            </a:rPr>
            <a:t>Aged</a:t>
          </a:r>
        </a:p>
      </dsp:txBody>
      <dsp:txXfrm>
        <a:off x="3811264" y="3246158"/>
        <a:ext cx="2819795" cy="186737"/>
      </dsp:txXfrm>
    </dsp:sp>
    <dsp:sp modelId="{211CB971-0A66-48F7-A069-AEEC45DB62B7}">
      <dsp:nvSpPr>
        <dsp:cNvPr id="0" name=""/>
        <dsp:cNvSpPr/>
      </dsp:nvSpPr>
      <dsp:spPr>
        <a:xfrm>
          <a:off x="3791080" y="3464196"/>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251887"/>
              <a:satOff val="4805"/>
              <a:lumOff val="212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Disability</a:t>
          </a:r>
        </a:p>
      </dsp:txBody>
      <dsp:txXfrm>
        <a:off x="3801182" y="3474298"/>
        <a:ext cx="2819795" cy="186737"/>
      </dsp:txXfrm>
    </dsp:sp>
    <dsp:sp modelId="{FAB142AD-D44E-4C17-8049-8FF24946DC8C}">
      <dsp:nvSpPr>
        <dsp:cNvPr id="0" name=""/>
        <dsp:cNvSpPr/>
      </dsp:nvSpPr>
      <dsp:spPr>
        <a:xfrm>
          <a:off x="3793806" y="3697871"/>
          <a:ext cx="2839999" cy="206941"/>
        </a:xfrm>
        <a:prstGeom prst="round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b="1" kern="1200" dirty="0"/>
            <a:t>Youth</a:t>
          </a:r>
        </a:p>
      </dsp:txBody>
      <dsp:txXfrm>
        <a:off x="3803908" y="3707973"/>
        <a:ext cx="2819795" cy="1867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72904-16A8-43C5-80B3-27B141867E99}">
      <dsp:nvSpPr>
        <dsp:cNvPr id="0" name=""/>
        <dsp:cNvSpPr/>
      </dsp:nvSpPr>
      <dsp:spPr>
        <a:xfrm rot="5400000">
          <a:off x="-24219" y="1874046"/>
          <a:ext cx="48438" cy="139792"/>
        </a:xfrm>
        <a:prstGeom prst="downArrow">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91FE66-C7D5-4F15-B0B3-351B80EA0354}">
      <dsp:nvSpPr>
        <dsp:cNvPr id="0" name=""/>
        <dsp:cNvSpPr/>
      </dsp:nvSpPr>
      <dsp:spPr>
        <a:xfrm>
          <a:off x="754435" y="6168"/>
          <a:ext cx="1841262" cy="1814287"/>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ClubGRANTS round is announced on Council’s website, plus email notice to past applicants</a:t>
          </a:r>
        </a:p>
      </dsp:txBody>
      <dsp:txXfrm>
        <a:off x="807574" y="59307"/>
        <a:ext cx="1734984" cy="1708009"/>
      </dsp:txXfrm>
    </dsp:sp>
    <dsp:sp modelId="{5D42680F-C70D-4AA1-A580-AAE3B3680B20}">
      <dsp:nvSpPr>
        <dsp:cNvPr id="0" name=""/>
        <dsp:cNvSpPr/>
      </dsp:nvSpPr>
      <dsp:spPr>
        <a:xfrm rot="5400000" flipH="1" flipV="1">
          <a:off x="-24225" y="2951376"/>
          <a:ext cx="48450" cy="48494"/>
        </a:xfrm>
        <a:prstGeom prst="rect">
          <a:avLst/>
        </a:prstGeom>
        <a:solidFill>
          <a:schemeClr val="accent1">
            <a:shade val="90000"/>
            <a:hueOff val="87729"/>
            <a:satOff val="-804"/>
            <a:lumOff val="69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21875B-0B70-4808-BE6A-E49DD6E2B6BC}">
      <dsp:nvSpPr>
        <dsp:cNvPr id="0" name=""/>
        <dsp:cNvSpPr/>
      </dsp:nvSpPr>
      <dsp:spPr>
        <a:xfrm>
          <a:off x="754435" y="2096645"/>
          <a:ext cx="1841262" cy="1104757"/>
        </a:xfrm>
        <a:prstGeom prst="roundRect">
          <a:avLst>
            <a:gd name="adj" fmla="val 10000"/>
          </a:avLst>
        </a:prstGeom>
        <a:solidFill>
          <a:schemeClr val="accent1">
            <a:shade val="50000"/>
            <a:hueOff val="74280"/>
            <a:satOff val="1990"/>
            <a:lumOff val="8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Applications are accepted online until 5pm on the closing date</a:t>
          </a:r>
          <a:endParaRPr lang="en-AU" sz="1400" kern="1200" dirty="0">
            <a:latin typeface="+mn-lt"/>
            <a:ea typeface="Tahoma" panose="020B0604030504040204" pitchFamily="34" charset="0"/>
            <a:cs typeface="Tahoma" panose="020B0604030504040204" pitchFamily="34" charset="0"/>
          </a:endParaRPr>
        </a:p>
      </dsp:txBody>
      <dsp:txXfrm>
        <a:off x="786792" y="2129002"/>
        <a:ext cx="1776548" cy="1040043"/>
      </dsp:txXfrm>
    </dsp:sp>
    <dsp:sp modelId="{DB6CFB1A-0432-42D9-9950-F19B77A2E6AF}">
      <dsp:nvSpPr>
        <dsp:cNvPr id="0" name=""/>
        <dsp:cNvSpPr/>
      </dsp:nvSpPr>
      <dsp:spPr>
        <a:xfrm rot="157497" flipV="1">
          <a:off x="-24243" y="2567620"/>
          <a:ext cx="48487" cy="178871"/>
        </a:xfrm>
        <a:prstGeom prst="rect">
          <a:avLst/>
        </a:prstGeom>
        <a:solidFill>
          <a:schemeClr val="accent1">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6C7436-C5DF-44E8-968D-E6F1187DCB13}">
      <dsp:nvSpPr>
        <dsp:cNvPr id="0" name=""/>
        <dsp:cNvSpPr/>
      </dsp:nvSpPr>
      <dsp:spPr>
        <a:xfrm>
          <a:off x="754435" y="3477592"/>
          <a:ext cx="1841262" cy="1104757"/>
        </a:xfrm>
        <a:prstGeom prst="roundRect">
          <a:avLst>
            <a:gd name="adj" fmla="val 10000"/>
          </a:avLst>
        </a:prstGeom>
        <a:solidFill>
          <a:schemeClr val="accent1">
            <a:shade val="50000"/>
            <a:hueOff val="148559"/>
            <a:satOff val="3980"/>
            <a:lumOff val="17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Applications are assessed for eligibility by The Grants Team</a:t>
          </a:r>
          <a:endParaRPr lang="en-AU" sz="1400" kern="1200" dirty="0">
            <a:latin typeface="+mn-lt"/>
          </a:endParaRPr>
        </a:p>
      </dsp:txBody>
      <dsp:txXfrm>
        <a:off x="786792" y="3509949"/>
        <a:ext cx="1776548" cy="1040043"/>
      </dsp:txXfrm>
    </dsp:sp>
    <dsp:sp modelId="{ED75932C-3671-457B-A9B4-5EA0E435FF80}">
      <dsp:nvSpPr>
        <dsp:cNvPr id="0" name=""/>
        <dsp:cNvSpPr/>
      </dsp:nvSpPr>
      <dsp:spPr>
        <a:xfrm rot="16200000" flipH="1" flipV="1">
          <a:off x="-286826" y="1558161"/>
          <a:ext cx="573652" cy="48494"/>
        </a:xfrm>
        <a:prstGeom prst="rect">
          <a:avLst/>
        </a:prstGeom>
        <a:solidFill>
          <a:schemeClr val="accent1">
            <a:shade val="90000"/>
            <a:hueOff val="263186"/>
            <a:satOff val="-2411"/>
            <a:lumOff val="208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DB8FA-6682-4631-A9CE-6D75107ADCD3}">
      <dsp:nvSpPr>
        <dsp:cNvPr id="0" name=""/>
        <dsp:cNvSpPr/>
      </dsp:nvSpPr>
      <dsp:spPr>
        <a:xfrm>
          <a:off x="3203315" y="3244168"/>
          <a:ext cx="1841262" cy="1338181"/>
        </a:xfrm>
        <a:prstGeom prst="roundRect">
          <a:avLst>
            <a:gd name="adj" fmla="val 10000"/>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Applications are collated and ranked by the ClubGRANTS Assessment Committee</a:t>
          </a:r>
          <a:endParaRPr lang="en-US" sz="1400" kern="1200" dirty="0">
            <a:latin typeface="+mn-lt"/>
          </a:endParaRPr>
        </a:p>
      </dsp:txBody>
      <dsp:txXfrm>
        <a:off x="3242509" y="3283362"/>
        <a:ext cx="1762874" cy="1259793"/>
      </dsp:txXfrm>
    </dsp:sp>
    <dsp:sp modelId="{C00A9945-9DCC-4B55-BF4F-B9893167F235}">
      <dsp:nvSpPr>
        <dsp:cNvPr id="0" name=""/>
        <dsp:cNvSpPr/>
      </dsp:nvSpPr>
      <dsp:spPr>
        <a:xfrm rot="5400000" flipV="1">
          <a:off x="-134171" y="784483"/>
          <a:ext cx="268343" cy="48494"/>
        </a:xfrm>
        <a:prstGeom prst="rect">
          <a:avLst/>
        </a:prstGeom>
        <a:solidFill>
          <a:schemeClr val="accent1">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F927DB-FDBF-4A23-B30C-DD10ACFE8115}">
      <dsp:nvSpPr>
        <dsp:cNvPr id="0" name=""/>
        <dsp:cNvSpPr/>
      </dsp:nvSpPr>
      <dsp:spPr>
        <a:xfrm>
          <a:off x="3203315" y="1863221"/>
          <a:ext cx="1841262" cy="1104757"/>
        </a:xfrm>
        <a:prstGeom prst="roundRect">
          <a:avLst>
            <a:gd name="adj" fmla="val 10000"/>
          </a:avLst>
        </a:prstGeom>
        <a:solidFill>
          <a:schemeClr val="accent1">
            <a:shade val="50000"/>
            <a:hueOff val="297118"/>
            <a:satOff val="7960"/>
            <a:lumOff val="350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Ranked projects are forwarded to the participating clubs for funding nomination</a:t>
          </a:r>
          <a:endParaRPr lang="en-US" sz="1400" kern="1200" dirty="0">
            <a:latin typeface="+mn-lt"/>
          </a:endParaRPr>
        </a:p>
      </dsp:txBody>
      <dsp:txXfrm>
        <a:off x="3235672" y="1895578"/>
        <a:ext cx="1776548" cy="1040043"/>
      </dsp:txXfrm>
    </dsp:sp>
    <dsp:sp modelId="{5DC74A60-486E-46CD-AABE-E3F2D5EB4D33}">
      <dsp:nvSpPr>
        <dsp:cNvPr id="0" name=""/>
        <dsp:cNvSpPr/>
      </dsp:nvSpPr>
      <dsp:spPr>
        <a:xfrm rot="21500612" flipH="1">
          <a:off x="-42780" y="164365"/>
          <a:ext cx="85560" cy="71384"/>
        </a:xfrm>
        <a:prstGeom prst="rect">
          <a:avLst/>
        </a:prstGeom>
        <a:solidFill>
          <a:schemeClr val="accent1">
            <a:shade val="90000"/>
            <a:hueOff val="263186"/>
            <a:satOff val="-2411"/>
            <a:lumOff val="208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EAAE5-2A06-4D8C-8D7A-58B832EC3382}">
      <dsp:nvSpPr>
        <dsp:cNvPr id="0" name=""/>
        <dsp:cNvSpPr/>
      </dsp:nvSpPr>
      <dsp:spPr>
        <a:xfrm>
          <a:off x="3203315" y="511"/>
          <a:ext cx="1841262" cy="1586520"/>
        </a:xfrm>
        <a:prstGeom prst="roundRect">
          <a:avLst>
            <a:gd name="adj" fmla="val 10000"/>
          </a:avLst>
        </a:prstGeom>
        <a:solidFill>
          <a:schemeClr val="accent1">
            <a:shade val="50000"/>
            <a:hueOff val="297118"/>
            <a:satOff val="7960"/>
            <a:lumOff val="350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Clubs allocate funds to the projects they have chosen to fund during the Project Selection meeting</a:t>
          </a:r>
        </a:p>
      </dsp:txBody>
      <dsp:txXfrm>
        <a:off x="3249783" y="46979"/>
        <a:ext cx="1748326" cy="1493584"/>
      </dsp:txXfrm>
    </dsp:sp>
    <dsp:sp modelId="{26D27821-3B64-4D6B-A22D-4DB35E5C17EF}">
      <dsp:nvSpPr>
        <dsp:cNvPr id="0" name=""/>
        <dsp:cNvSpPr/>
      </dsp:nvSpPr>
      <dsp:spPr>
        <a:xfrm rot="5400000" flipH="1" flipV="1">
          <a:off x="-24223" y="4360202"/>
          <a:ext cx="48447" cy="445318"/>
        </a:xfrm>
        <a:prstGeom prst="rect">
          <a:avLst/>
        </a:prstGeom>
        <a:solidFill>
          <a:schemeClr val="accent1">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B53C2B-36B0-4A36-B043-24247DEABA28}">
      <dsp:nvSpPr>
        <dsp:cNvPr id="0" name=""/>
        <dsp:cNvSpPr/>
      </dsp:nvSpPr>
      <dsp:spPr>
        <a:xfrm>
          <a:off x="5652194" y="511"/>
          <a:ext cx="2292113" cy="1764308"/>
        </a:xfrm>
        <a:prstGeom prst="roundRect">
          <a:avLst>
            <a:gd name="adj" fmla="val 10000"/>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Successful applicants are informed via email and invited to the ClubGRANTS Ceremony where they will officially meet the funding club</a:t>
          </a:r>
        </a:p>
      </dsp:txBody>
      <dsp:txXfrm>
        <a:off x="5703869" y="52186"/>
        <a:ext cx="2188763" cy="1660958"/>
      </dsp:txXfrm>
    </dsp:sp>
    <dsp:sp modelId="{AC8BA18B-703D-4E88-807A-723421AE0549}">
      <dsp:nvSpPr>
        <dsp:cNvPr id="0" name=""/>
        <dsp:cNvSpPr/>
      </dsp:nvSpPr>
      <dsp:spPr>
        <a:xfrm rot="16200000" flipH="1">
          <a:off x="-120226" y="2009921"/>
          <a:ext cx="240452" cy="48494"/>
        </a:xfrm>
        <a:prstGeom prst="rect">
          <a:avLst/>
        </a:prstGeom>
        <a:solidFill>
          <a:schemeClr val="accent1">
            <a:shade val="90000"/>
            <a:hueOff val="87729"/>
            <a:satOff val="-804"/>
            <a:lumOff val="69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B5733-D808-4406-B04C-108611F51EBB}">
      <dsp:nvSpPr>
        <dsp:cNvPr id="0" name=""/>
        <dsp:cNvSpPr/>
      </dsp:nvSpPr>
      <dsp:spPr>
        <a:xfrm>
          <a:off x="5672659" y="2041010"/>
          <a:ext cx="2251182" cy="1159056"/>
        </a:xfrm>
        <a:prstGeom prst="roundRect">
          <a:avLst>
            <a:gd name="adj" fmla="val 10000"/>
          </a:avLst>
        </a:prstGeom>
        <a:solidFill>
          <a:schemeClr val="accent1">
            <a:shade val="50000"/>
            <a:hueOff val="148559"/>
            <a:satOff val="3980"/>
            <a:lumOff val="17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Unsuccessful applicants are notified via email and encouraged to apply again the following year</a:t>
          </a:r>
        </a:p>
      </dsp:txBody>
      <dsp:txXfrm>
        <a:off x="5706607" y="2074958"/>
        <a:ext cx="2183286" cy="1091160"/>
      </dsp:txXfrm>
    </dsp:sp>
    <dsp:sp modelId="{57273FA0-48F9-4790-A27C-0E56EB0F25E8}">
      <dsp:nvSpPr>
        <dsp:cNvPr id="0" name=""/>
        <dsp:cNvSpPr/>
      </dsp:nvSpPr>
      <dsp:spPr>
        <a:xfrm>
          <a:off x="5672659" y="3476255"/>
          <a:ext cx="2251182" cy="853392"/>
        </a:xfrm>
        <a:prstGeom prst="roundRect">
          <a:avLst>
            <a:gd name="adj" fmla="val 10000"/>
          </a:avLst>
        </a:prstGeom>
        <a:solidFill>
          <a:schemeClr val="accent1">
            <a:shade val="50000"/>
            <a:hueOff val="74280"/>
            <a:satOff val="1990"/>
            <a:lumOff val="8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ea typeface="Tahoma" panose="020B0604030504040204" pitchFamily="34" charset="0"/>
              <a:cs typeface="Tahoma" panose="020B0604030504040204" pitchFamily="34" charset="0"/>
            </a:rPr>
            <a:t>Funds are transferred and the round is </a:t>
          </a:r>
          <a:r>
            <a:rPr lang="en-US" sz="1400" kern="1200" dirty="0" err="1">
              <a:latin typeface="+mn-lt"/>
              <a:ea typeface="Tahoma" panose="020B0604030504040204" pitchFamily="34" charset="0"/>
              <a:cs typeface="Tahoma" panose="020B0604030504040204" pitchFamily="34" charset="0"/>
            </a:rPr>
            <a:t>finalised</a:t>
          </a:r>
          <a:endParaRPr lang="en-US" sz="1400" kern="1200" dirty="0">
            <a:latin typeface="+mn-lt"/>
          </a:endParaRPr>
        </a:p>
      </dsp:txBody>
      <dsp:txXfrm>
        <a:off x="5697654" y="3501250"/>
        <a:ext cx="2201192" cy="8034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E192-74A4-425C-A43D-4F18BA741D94}">
      <dsp:nvSpPr>
        <dsp:cNvPr id="0" name=""/>
        <dsp:cNvSpPr/>
      </dsp:nvSpPr>
      <dsp:spPr>
        <a:xfrm>
          <a:off x="671949" y="0"/>
          <a:ext cx="7650982" cy="464344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40B204-512A-4E0C-A37A-C19F9A49D6CE}">
      <dsp:nvSpPr>
        <dsp:cNvPr id="0" name=""/>
        <dsp:cNvSpPr/>
      </dsp:nvSpPr>
      <dsp:spPr>
        <a:xfrm>
          <a:off x="172554" y="1427200"/>
          <a:ext cx="2807667" cy="1665789"/>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latin typeface="Tahoma" panose="020B0604030504040204" pitchFamily="34" charset="0"/>
              <a:ea typeface="Tahoma" panose="020B0604030504040204" pitchFamily="34" charset="0"/>
              <a:cs typeface="Tahoma" panose="020B0604030504040204" pitchFamily="34" charset="0"/>
            </a:rPr>
            <a:t>February, March, April and May</a:t>
          </a:r>
        </a:p>
        <a:p>
          <a:pPr marL="0" lvl="0" indent="0" algn="ctr" defTabSz="577850">
            <a:lnSpc>
              <a:spcPct val="90000"/>
            </a:lnSpc>
            <a:spcBef>
              <a:spcPct val="0"/>
            </a:spcBef>
            <a:spcAft>
              <a:spcPct val="35000"/>
            </a:spcAft>
            <a:buNone/>
          </a:pPr>
          <a:r>
            <a:rPr lang="en-AU" sz="1300" b="0" kern="1200" dirty="0">
              <a:latin typeface="Tahoma" panose="020B0604030504040204" pitchFamily="34" charset="0"/>
              <a:ea typeface="Tahoma" panose="020B0604030504040204" pitchFamily="34" charset="0"/>
              <a:cs typeface="Tahoma" panose="020B0604030504040204" pitchFamily="34" charset="0"/>
            </a:rPr>
            <a:t>Applications are open</a:t>
          </a:r>
        </a:p>
      </dsp:txBody>
      <dsp:txXfrm>
        <a:off x="253871" y="1508517"/>
        <a:ext cx="2645033" cy="1503155"/>
      </dsp:txXfrm>
    </dsp:sp>
    <dsp:sp modelId="{7ACEED75-5EC1-42B7-9FD9-4A150EB6C613}">
      <dsp:nvSpPr>
        <dsp:cNvPr id="0" name=""/>
        <dsp:cNvSpPr/>
      </dsp:nvSpPr>
      <dsp:spPr>
        <a:xfrm>
          <a:off x="3621315" y="675509"/>
          <a:ext cx="2944714" cy="1857378"/>
        </a:xfrm>
        <a:prstGeom prst="roundRect">
          <a:avLst/>
        </a:prstGeom>
        <a:gradFill rotWithShape="0">
          <a:gsLst>
            <a:gs pos="0">
              <a:schemeClr val="accent5">
                <a:shade val="80000"/>
                <a:hueOff val="174641"/>
                <a:satOff val="-3128"/>
                <a:lumOff val="13293"/>
                <a:alphaOff val="0"/>
                <a:satMod val="103000"/>
                <a:lumMod val="102000"/>
                <a:tint val="94000"/>
              </a:schemeClr>
            </a:gs>
            <a:gs pos="50000">
              <a:schemeClr val="accent5">
                <a:shade val="80000"/>
                <a:hueOff val="174641"/>
                <a:satOff val="-3128"/>
                <a:lumOff val="13293"/>
                <a:alphaOff val="0"/>
                <a:satMod val="110000"/>
                <a:lumMod val="100000"/>
                <a:shade val="100000"/>
              </a:schemeClr>
            </a:gs>
            <a:gs pos="100000">
              <a:schemeClr val="accent5">
                <a:shade val="80000"/>
                <a:hueOff val="174641"/>
                <a:satOff val="-3128"/>
                <a:lumOff val="132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latin typeface="Tahoma" panose="020B0604030504040204" pitchFamily="34" charset="0"/>
              <a:ea typeface="Tahoma" panose="020B0604030504040204" pitchFamily="34" charset="0"/>
              <a:cs typeface="Tahoma" panose="020B0604030504040204" pitchFamily="34" charset="0"/>
            </a:rPr>
            <a:t>June</a:t>
          </a:r>
        </a:p>
        <a:p>
          <a:pPr marL="0" lvl="0" indent="0" algn="ctr" defTabSz="577850">
            <a:lnSpc>
              <a:spcPct val="90000"/>
            </a:lnSpc>
            <a:spcBef>
              <a:spcPct val="0"/>
            </a:spcBef>
            <a:spcAft>
              <a:spcPct val="35000"/>
            </a:spcAft>
            <a:buNone/>
          </a:pPr>
          <a:r>
            <a:rPr lang="en-AU" sz="1300" kern="1200" dirty="0">
              <a:latin typeface="Tahoma" panose="020B0604030504040204" pitchFamily="34" charset="0"/>
              <a:ea typeface="Tahoma" panose="020B0604030504040204" pitchFamily="34" charset="0"/>
              <a:cs typeface="Tahoma" panose="020B0604030504040204" pitchFamily="34" charset="0"/>
            </a:rPr>
            <a:t>Applications are ranked: </a:t>
          </a:r>
        </a:p>
        <a:p>
          <a:pPr marL="0" lvl="0" indent="0" algn="l" defTabSz="577850">
            <a:lnSpc>
              <a:spcPct val="90000"/>
            </a:lnSpc>
            <a:spcBef>
              <a:spcPct val="0"/>
            </a:spcBef>
            <a:spcAft>
              <a:spcPct val="35000"/>
            </a:spcAft>
            <a:buNone/>
          </a:pPr>
          <a:r>
            <a:rPr lang="en-AU" sz="1300" kern="1200" dirty="0">
              <a:latin typeface="Tahoma" panose="020B0604030504040204" pitchFamily="34" charset="0"/>
              <a:ea typeface="Tahoma" panose="020B0604030504040204" pitchFamily="34" charset="0"/>
              <a:cs typeface="Tahoma" panose="020B0604030504040204" pitchFamily="34" charset="0"/>
            </a:rPr>
            <a:t>- High </a:t>
          </a:r>
        </a:p>
        <a:p>
          <a:pPr marL="0" lvl="0" indent="0" algn="l" defTabSz="577850">
            <a:lnSpc>
              <a:spcPct val="90000"/>
            </a:lnSpc>
            <a:spcBef>
              <a:spcPct val="0"/>
            </a:spcBef>
            <a:spcAft>
              <a:spcPct val="35000"/>
            </a:spcAft>
            <a:buNone/>
          </a:pPr>
          <a:r>
            <a:rPr lang="en-AU" sz="1300" kern="1200" dirty="0">
              <a:latin typeface="Tahoma" panose="020B0604030504040204" pitchFamily="34" charset="0"/>
              <a:ea typeface="Tahoma" panose="020B0604030504040204" pitchFamily="34" charset="0"/>
              <a:cs typeface="Tahoma" panose="020B0604030504040204" pitchFamily="34" charset="0"/>
            </a:rPr>
            <a:t>- Medium   </a:t>
          </a:r>
        </a:p>
        <a:p>
          <a:pPr marL="0" lvl="0" indent="0" algn="l" defTabSz="577850">
            <a:lnSpc>
              <a:spcPct val="90000"/>
            </a:lnSpc>
            <a:spcBef>
              <a:spcPct val="0"/>
            </a:spcBef>
            <a:spcAft>
              <a:spcPct val="35000"/>
            </a:spcAft>
            <a:buNone/>
          </a:pPr>
          <a:r>
            <a:rPr lang="en-AU" sz="1300" kern="1200" dirty="0">
              <a:latin typeface="Tahoma" panose="020B0604030504040204" pitchFamily="34" charset="0"/>
              <a:ea typeface="Tahoma" panose="020B0604030504040204" pitchFamily="34" charset="0"/>
              <a:cs typeface="Tahoma" panose="020B0604030504040204" pitchFamily="34" charset="0"/>
            </a:rPr>
            <a:t>- Low</a:t>
          </a:r>
        </a:p>
        <a:p>
          <a:pPr marL="0" lvl="0" indent="0" algn="l" defTabSz="577850">
            <a:lnSpc>
              <a:spcPct val="90000"/>
            </a:lnSpc>
            <a:spcBef>
              <a:spcPct val="0"/>
            </a:spcBef>
            <a:spcAft>
              <a:spcPct val="35000"/>
            </a:spcAft>
            <a:buNone/>
          </a:pPr>
          <a:r>
            <a:rPr lang="en-AU" sz="1300" kern="1200" dirty="0">
              <a:latin typeface="Tahoma" panose="020B0604030504040204" pitchFamily="34" charset="0"/>
              <a:ea typeface="Tahoma" panose="020B0604030504040204" pitchFamily="34" charset="0"/>
              <a:cs typeface="Tahoma" panose="020B0604030504040204" pitchFamily="34" charset="0"/>
            </a:rPr>
            <a:t>- Ineligible or to be referred to</a:t>
          </a:r>
          <a:r>
            <a:rPr lang="en-US" sz="1300" kern="1200" dirty="0">
              <a:latin typeface="Tahoma" panose="020B0604030504040204" pitchFamily="34" charset="0"/>
              <a:ea typeface="Tahoma" panose="020B0604030504040204" pitchFamily="34" charset="0"/>
              <a:cs typeface="Tahoma" panose="020B0604030504040204" pitchFamily="34" charset="0"/>
            </a:rPr>
            <a:t> Cat 2</a:t>
          </a:r>
          <a:r>
            <a:rPr lang="en-AU" sz="1300" kern="1200" dirty="0">
              <a:latin typeface="Tahoma" panose="020B0604030504040204" pitchFamily="34" charset="0"/>
              <a:ea typeface="Tahoma" panose="020B0604030504040204" pitchFamily="34" charset="0"/>
              <a:cs typeface="Tahoma" panose="020B0604030504040204" pitchFamily="34" charset="0"/>
            </a:rPr>
            <a:t> </a:t>
          </a:r>
        </a:p>
      </dsp:txBody>
      <dsp:txXfrm>
        <a:off x="3711985" y="766179"/>
        <a:ext cx="2763374" cy="1676038"/>
      </dsp:txXfrm>
    </dsp:sp>
    <dsp:sp modelId="{FCEF8DFD-BC5D-41C6-AFBE-614A20E82A7E}">
      <dsp:nvSpPr>
        <dsp:cNvPr id="0" name=""/>
        <dsp:cNvSpPr/>
      </dsp:nvSpPr>
      <dsp:spPr>
        <a:xfrm>
          <a:off x="3632240" y="2659134"/>
          <a:ext cx="2944714" cy="1857378"/>
        </a:xfrm>
        <a:prstGeom prst="roundRect">
          <a:avLst/>
        </a:prstGeom>
        <a:gradFill rotWithShape="0">
          <a:gsLst>
            <a:gs pos="0">
              <a:schemeClr val="accent5">
                <a:shade val="80000"/>
                <a:hueOff val="349283"/>
                <a:satOff val="-6256"/>
                <a:lumOff val="26585"/>
                <a:alphaOff val="0"/>
                <a:satMod val="103000"/>
                <a:lumMod val="102000"/>
                <a:tint val="94000"/>
              </a:schemeClr>
            </a:gs>
            <a:gs pos="50000">
              <a:schemeClr val="accent5">
                <a:shade val="80000"/>
                <a:hueOff val="349283"/>
                <a:satOff val="-6256"/>
                <a:lumOff val="26585"/>
                <a:alphaOff val="0"/>
                <a:satMod val="110000"/>
                <a:lumMod val="100000"/>
                <a:shade val="100000"/>
              </a:schemeClr>
            </a:gs>
            <a:gs pos="100000">
              <a:schemeClr val="accent5">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1" kern="1200" dirty="0">
              <a:latin typeface="Tahoma" panose="020B0604030504040204" pitchFamily="34" charset="0"/>
              <a:ea typeface="Tahoma" panose="020B0604030504040204" pitchFamily="34" charset="0"/>
              <a:cs typeface="Tahoma" panose="020B0604030504040204" pitchFamily="34" charset="0"/>
            </a:rPr>
            <a:t>June</a:t>
          </a:r>
        </a:p>
        <a:p>
          <a:pPr marL="0" lvl="0" indent="0" algn="ctr" defTabSz="577850">
            <a:lnSpc>
              <a:spcPct val="90000"/>
            </a:lnSpc>
            <a:spcBef>
              <a:spcPct val="0"/>
            </a:spcBef>
            <a:spcAft>
              <a:spcPct val="35000"/>
            </a:spcAft>
            <a:buNone/>
          </a:pPr>
          <a:r>
            <a:rPr lang="en-AU" sz="1300" kern="1200" dirty="0">
              <a:latin typeface="Tahoma" panose="020B0604030504040204" pitchFamily="34" charset="0"/>
              <a:ea typeface="Tahoma" panose="020B0604030504040204" pitchFamily="34" charset="0"/>
              <a:cs typeface="Tahoma" panose="020B0604030504040204" pitchFamily="34" charset="0"/>
            </a:rPr>
            <a:t>Applications are checked by The Grants Team to ascertain applicants meet all the funding eligibility guidelines and criteria</a:t>
          </a:r>
          <a:endParaRPr lang="en-AU" sz="1300" b="1"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77850">
            <a:lnSpc>
              <a:spcPct val="90000"/>
            </a:lnSpc>
            <a:spcBef>
              <a:spcPct val="0"/>
            </a:spcBef>
            <a:spcAft>
              <a:spcPct val="35000"/>
            </a:spcAft>
            <a:buNone/>
          </a:pPr>
          <a:endParaRPr lang="en-AU" sz="1300" b="1" kern="1200" dirty="0">
            <a:latin typeface="Tahoma" panose="020B0604030504040204" pitchFamily="34" charset="0"/>
            <a:ea typeface="Tahoma" panose="020B0604030504040204" pitchFamily="34" charset="0"/>
            <a:cs typeface="Tahoma" panose="020B0604030504040204" pitchFamily="34" charset="0"/>
          </a:endParaRPr>
        </a:p>
      </dsp:txBody>
      <dsp:txXfrm>
        <a:off x="3722910" y="2749804"/>
        <a:ext cx="2763374" cy="16760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E192-74A4-425C-A43D-4F18BA741D94}">
      <dsp:nvSpPr>
        <dsp:cNvPr id="0" name=""/>
        <dsp:cNvSpPr/>
      </dsp:nvSpPr>
      <dsp:spPr>
        <a:xfrm>
          <a:off x="692210" y="0"/>
          <a:ext cx="7881670" cy="448074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C93414-E6EF-4476-A4B8-08F241D9F759}">
      <dsp:nvSpPr>
        <dsp:cNvPr id="0" name=""/>
        <dsp:cNvSpPr/>
      </dsp:nvSpPr>
      <dsp:spPr>
        <a:xfrm>
          <a:off x="150603" y="1344222"/>
          <a:ext cx="4404463" cy="1792296"/>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Tahoma" panose="020B0604030504040204" pitchFamily="34" charset="0"/>
              <a:ea typeface="Tahoma" panose="020B0604030504040204" pitchFamily="34" charset="0"/>
              <a:cs typeface="Tahoma" panose="020B0604030504040204" pitchFamily="34" charset="0"/>
            </a:rPr>
            <a:t>July </a:t>
          </a:r>
        </a:p>
        <a:p>
          <a:pPr marL="0" lvl="0" indent="0" algn="ctr" defTabSz="622300">
            <a:lnSpc>
              <a:spcPct val="90000"/>
            </a:lnSpc>
            <a:spcBef>
              <a:spcPct val="0"/>
            </a:spcBef>
            <a:spcAft>
              <a:spcPct val="35000"/>
            </a:spcAft>
            <a:buNone/>
          </a:pPr>
          <a:r>
            <a:rPr lang="en-AU" sz="1400" kern="1200" dirty="0">
              <a:latin typeface="Tahoma" panose="020B0604030504040204" pitchFamily="34" charset="0"/>
              <a:ea typeface="Tahoma" panose="020B0604030504040204" pitchFamily="34" charset="0"/>
              <a:cs typeface="Tahoma" panose="020B0604030504040204" pitchFamily="34" charset="0"/>
            </a:rPr>
            <a:t>Clubs representatives meet to select projects of their choice for funding</a:t>
          </a:r>
          <a:endParaRPr lang="en-AU" sz="1400" b="1"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622300">
            <a:lnSpc>
              <a:spcPct val="90000"/>
            </a:lnSpc>
            <a:spcBef>
              <a:spcPct val="0"/>
            </a:spcBef>
            <a:spcAft>
              <a:spcPct val="35000"/>
            </a:spcAft>
            <a:buNone/>
          </a:pPr>
          <a:endParaRPr lang="en-AU" sz="1400" b="1" kern="1200" dirty="0">
            <a:latin typeface="Tahoma" panose="020B0604030504040204" pitchFamily="34" charset="0"/>
            <a:ea typeface="Tahoma" panose="020B0604030504040204" pitchFamily="34" charset="0"/>
            <a:cs typeface="Tahoma" panose="020B0604030504040204" pitchFamily="34" charset="0"/>
          </a:endParaRPr>
        </a:p>
      </dsp:txBody>
      <dsp:txXfrm>
        <a:off x="238096" y="1431715"/>
        <a:ext cx="4229477" cy="1617310"/>
      </dsp:txXfrm>
    </dsp:sp>
    <dsp:sp modelId="{26E5F407-5E00-4002-81DB-55A067DB1A82}">
      <dsp:nvSpPr>
        <dsp:cNvPr id="0" name=""/>
        <dsp:cNvSpPr/>
      </dsp:nvSpPr>
      <dsp:spPr>
        <a:xfrm>
          <a:off x="4662113" y="1412311"/>
          <a:ext cx="4339144" cy="1624393"/>
        </a:xfrm>
        <a:prstGeom prst="roundRect">
          <a:avLst/>
        </a:prstGeom>
        <a:gradFill rotWithShape="0">
          <a:gsLst>
            <a:gs pos="0">
              <a:schemeClr val="accent5">
                <a:shade val="80000"/>
                <a:hueOff val="349283"/>
                <a:satOff val="-6256"/>
                <a:lumOff val="26585"/>
                <a:alphaOff val="0"/>
                <a:satMod val="103000"/>
                <a:lumMod val="102000"/>
                <a:tint val="94000"/>
              </a:schemeClr>
            </a:gs>
            <a:gs pos="50000">
              <a:schemeClr val="accent5">
                <a:shade val="80000"/>
                <a:hueOff val="349283"/>
                <a:satOff val="-6256"/>
                <a:lumOff val="26585"/>
                <a:alphaOff val="0"/>
                <a:satMod val="110000"/>
                <a:lumMod val="100000"/>
                <a:shade val="100000"/>
              </a:schemeClr>
            </a:gs>
            <a:gs pos="100000">
              <a:schemeClr val="accent5">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Tahoma" panose="020B0604030504040204" pitchFamily="34" charset="0"/>
              <a:ea typeface="Tahoma" panose="020B0604030504040204" pitchFamily="34" charset="0"/>
              <a:cs typeface="Tahoma" panose="020B0604030504040204" pitchFamily="34" charset="0"/>
            </a:rPr>
            <a:t>August</a:t>
          </a:r>
        </a:p>
        <a:p>
          <a:pPr marL="0" lvl="0" indent="0" algn="ctr" defTabSz="622300">
            <a:lnSpc>
              <a:spcPct val="90000"/>
            </a:lnSpc>
            <a:spcBef>
              <a:spcPct val="0"/>
            </a:spcBef>
            <a:spcAft>
              <a:spcPct val="35000"/>
            </a:spcAft>
            <a:buNone/>
          </a:pPr>
          <a:r>
            <a:rPr lang="en-AU" altLang="en-US" sz="1400" kern="1200" dirty="0">
              <a:latin typeface="Tahoma" panose="020B0604030504040204" pitchFamily="34" charset="0"/>
              <a:ea typeface="Tahoma" panose="020B0604030504040204" pitchFamily="34" charset="0"/>
              <a:cs typeface="Tahoma" panose="020B0604030504040204" pitchFamily="34" charset="0"/>
            </a:rPr>
            <a:t>Successful recipients will receive an</a:t>
          </a:r>
          <a:r>
            <a:rPr lang="en-AU" altLang="en-US" sz="1400" kern="1200" baseline="0" dirty="0">
              <a:latin typeface="Tahoma" panose="020B0604030504040204" pitchFamily="34" charset="0"/>
              <a:ea typeface="Tahoma" panose="020B0604030504040204" pitchFamily="34" charset="0"/>
              <a:cs typeface="Tahoma" panose="020B0604030504040204" pitchFamily="34" charset="0"/>
            </a:rPr>
            <a:t> email from the funding Club notifying of outcome and </a:t>
          </a:r>
          <a:r>
            <a:rPr lang="en-AU" altLang="en-US" sz="1400" kern="1200" baseline="0" dirty="0">
              <a:solidFill>
                <a:schemeClr val="bg1"/>
              </a:solidFill>
              <a:latin typeface="Tahoma" panose="020B0604030504040204" pitchFamily="34" charset="0"/>
              <a:ea typeface="Tahoma" panose="020B0604030504040204" pitchFamily="34" charset="0"/>
              <a:cs typeface="Tahoma" panose="020B0604030504040204" pitchFamily="34" charset="0"/>
            </a:rPr>
            <a:t>requirements. If project is over $10,000, applicant will need to return the Letter of Offer (PDF form) to Club. Council to notify unsuccessful applicants.</a:t>
          </a:r>
          <a:endParaRPr lang="en-AU" sz="1400" b="1" kern="1200" dirty="0">
            <a:latin typeface="Tahoma" panose="020B0604030504040204" pitchFamily="34" charset="0"/>
            <a:ea typeface="Tahoma" panose="020B0604030504040204" pitchFamily="34" charset="0"/>
            <a:cs typeface="Tahoma" panose="020B0604030504040204" pitchFamily="34" charset="0"/>
          </a:endParaRPr>
        </a:p>
      </dsp:txBody>
      <dsp:txXfrm>
        <a:off x="4741409" y="1491607"/>
        <a:ext cx="4180552" cy="14658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E192-74A4-425C-A43D-4F18BA741D94}">
      <dsp:nvSpPr>
        <dsp:cNvPr id="0" name=""/>
        <dsp:cNvSpPr/>
      </dsp:nvSpPr>
      <dsp:spPr>
        <a:xfrm>
          <a:off x="727362" y="0"/>
          <a:ext cx="7881670" cy="448074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40B204-512A-4E0C-A37A-C19F9A49D6CE}">
      <dsp:nvSpPr>
        <dsp:cNvPr id="0" name=""/>
        <dsp:cNvSpPr/>
      </dsp:nvSpPr>
      <dsp:spPr>
        <a:xfrm>
          <a:off x="2025714" y="1231800"/>
          <a:ext cx="3251411" cy="1925660"/>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prstClr val="white"/>
              </a:solidFill>
              <a:latin typeface="Tahoma" panose="020B0604030504040204" pitchFamily="34" charset="0"/>
              <a:ea typeface="Tahoma" panose="020B0604030504040204" pitchFamily="34" charset="0"/>
              <a:cs typeface="Tahoma" panose="020B0604030504040204" pitchFamily="34" charset="0"/>
            </a:rPr>
            <a:t>September</a:t>
          </a:r>
        </a:p>
        <a:p>
          <a:pPr marL="0" lvl="0" indent="0" algn="ctr" defTabSz="622300">
            <a:lnSpc>
              <a:spcPct val="90000"/>
            </a:lnSpc>
            <a:spcBef>
              <a:spcPct val="0"/>
            </a:spcBef>
            <a:spcAft>
              <a:spcPct val="35000"/>
            </a:spcAft>
            <a:buNone/>
          </a:pPr>
          <a:r>
            <a:rPr lang="en-AU" sz="1400" b="0" kern="1200" dirty="0">
              <a:solidFill>
                <a:prstClr val="white"/>
              </a:solidFill>
              <a:latin typeface="Tahoma" panose="020B0604030504040204" pitchFamily="34" charset="0"/>
              <a:ea typeface="Tahoma" panose="020B0604030504040204" pitchFamily="34" charset="0"/>
              <a:cs typeface="Tahoma" panose="020B0604030504040204" pitchFamily="34" charset="0"/>
            </a:rPr>
            <a:t>Presentation Ceremony</a:t>
          </a:r>
        </a:p>
      </dsp:txBody>
      <dsp:txXfrm>
        <a:off x="2119717" y="1325803"/>
        <a:ext cx="3063405" cy="17376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72149-32F2-46B0-887A-60BF062A52E1}">
      <dsp:nvSpPr>
        <dsp:cNvPr id="0" name=""/>
        <dsp:cNvSpPr/>
      </dsp:nvSpPr>
      <dsp:spPr>
        <a:xfrm>
          <a:off x="0" y="0"/>
          <a:ext cx="5705965" cy="646887"/>
        </a:xfrm>
        <a:prstGeom prst="roundRect">
          <a:avLst>
            <a:gd name="adj" fmla="val 10000"/>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1"/>
            </a:rPr>
            <a:t>www.fairfieldcity.nsw.gov.au</a:t>
          </a:r>
          <a:r>
            <a:rPr lang="en-AU" sz="2800" kern="1200" dirty="0">
              <a:latin typeface="Tahoma" panose="020B0604030504040204" pitchFamily="34" charset="0"/>
              <a:ea typeface="Tahoma" panose="020B0604030504040204" pitchFamily="34" charset="0"/>
              <a:cs typeface="Tahoma" panose="020B0604030504040204" pitchFamily="34" charset="0"/>
            </a:rPr>
            <a:t> </a:t>
          </a:r>
        </a:p>
      </dsp:txBody>
      <dsp:txXfrm>
        <a:off x="18947" y="18947"/>
        <a:ext cx="4932237" cy="608993"/>
      </dsp:txXfrm>
    </dsp:sp>
    <dsp:sp modelId="{0D28EE50-49F2-4F78-8C68-E1357907D269}">
      <dsp:nvSpPr>
        <dsp:cNvPr id="0" name=""/>
        <dsp:cNvSpPr/>
      </dsp:nvSpPr>
      <dsp:spPr>
        <a:xfrm>
          <a:off x="426094" y="736732"/>
          <a:ext cx="5705965" cy="646887"/>
        </a:xfrm>
        <a:prstGeom prst="roundRect">
          <a:avLst>
            <a:gd name="adj" fmla="val 10000"/>
          </a:avLst>
        </a:prstGeom>
        <a:gradFill rotWithShape="0">
          <a:gsLst>
            <a:gs pos="0">
              <a:schemeClr val="accent6">
                <a:alpha val="90000"/>
                <a:hueOff val="0"/>
                <a:satOff val="0"/>
                <a:lumOff val="0"/>
                <a:alphaOff val="-10000"/>
                <a:lumMod val="110000"/>
                <a:satMod val="105000"/>
                <a:tint val="67000"/>
              </a:schemeClr>
            </a:gs>
            <a:gs pos="50000">
              <a:schemeClr val="accent6">
                <a:alpha val="90000"/>
                <a:hueOff val="0"/>
                <a:satOff val="0"/>
                <a:lumOff val="0"/>
                <a:alphaOff val="-10000"/>
                <a:lumMod val="105000"/>
                <a:satMod val="103000"/>
                <a:tint val="73000"/>
              </a:schemeClr>
            </a:gs>
            <a:gs pos="100000">
              <a:schemeClr val="accent6">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Tahoma" panose="020B0604030504040204" pitchFamily="34" charset="0"/>
              <a:ea typeface="Tahoma" panose="020B0604030504040204" pitchFamily="34" charset="0"/>
              <a:cs typeface="Tahoma" panose="020B0604030504040204" pitchFamily="34" charset="0"/>
            </a:rPr>
            <a:t>Community</a:t>
          </a:r>
        </a:p>
      </dsp:txBody>
      <dsp:txXfrm>
        <a:off x="445041" y="755679"/>
        <a:ext cx="4821500" cy="608993"/>
      </dsp:txXfrm>
    </dsp:sp>
    <dsp:sp modelId="{DF137351-CF05-4FF3-87C0-4B6A9F5CFE02}">
      <dsp:nvSpPr>
        <dsp:cNvPr id="0" name=""/>
        <dsp:cNvSpPr/>
      </dsp:nvSpPr>
      <dsp:spPr>
        <a:xfrm>
          <a:off x="852189" y="1473465"/>
          <a:ext cx="5705965" cy="646887"/>
        </a:xfrm>
        <a:prstGeom prst="roundRect">
          <a:avLst>
            <a:gd name="adj" fmla="val 10000"/>
          </a:avLst>
        </a:prstGeom>
        <a:gradFill rotWithShape="0">
          <a:gsLst>
            <a:gs pos="0">
              <a:schemeClr val="accent6">
                <a:alpha val="90000"/>
                <a:hueOff val="0"/>
                <a:satOff val="0"/>
                <a:lumOff val="0"/>
                <a:alphaOff val="-20000"/>
                <a:lumMod val="110000"/>
                <a:satMod val="105000"/>
                <a:tint val="67000"/>
              </a:schemeClr>
            </a:gs>
            <a:gs pos="50000">
              <a:schemeClr val="accent6">
                <a:alpha val="90000"/>
                <a:hueOff val="0"/>
                <a:satOff val="0"/>
                <a:lumOff val="0"/>
                <a:alphaOff val="-20000"/>
                <a:lumMod val="105000"/>
                <a:satMod val="103000"/>
                <a:tint val="73000"/>
              </a:schemeClr>
            </a:gs>
            <a:gs pos="100000">
              <a:schemeClr val="accent6">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Tahoma" panose="020B0604030504040204" pitchFamily="34" charset="0"/>
              <a:ea typeface="Tahoma" panose="020B0604030504040204" pitchFamily="34" charset="0"/>
              <a:cs typeface="Tahoma" panose="020B0604030504040204" pitchFamily="34" charset="0"/>
            </a:rPr>
            <a:t>Grants &amp; Funding</a:t>
          </a:r>
        </a:p>
      </dsp:txBody>
      <dsp:txXfrm>
        <a:off x="871136" y="1492412"/>
        <a:ext cx="4821500" cy="608993"/>
      </dsp:txXfrm>
    </dsp:sp>
    <dsp:sp modelId="{2C37320A-7987-4E25-BEC4-6F0177AEAA57}">
      <dsp:nvSpPr>
        <dsp:cNvPr id="0" name=""/>
        <dsp:cNvSpPr/>
      </dsp:nvSpPr>
      <dsp:spPr>
        <a:xfrm>
          <a:off x="1278284" y="2210198"/>
          <a:ext cx="5705965" cy="646887"/>
        </a:xfrm>
        <a:prstGeom prst="roundRect">
          <a:avLst>
            <a:gd name="adj" fmla="val 10000"/>
          </a:avLst>
        </a:prstGeom>
        <a:gradFill rotWithShape="0">
          <a:gsLst>
            <a:gs pos="0">
              <a:schemeClr val="accent6">
                <a:alpha val="90000"/>
                <a:hueOff val="0"/>
                <a:satOff val="0"/>
                <a:lumOff val="0"/>
                <a:alphaOff val="-30000"/>
                <a:lumMod val="110000"/>
                <a:satMod val="105000"/>
                <a:tint val="67000"/>
              </a:schemeClr>
            </a:gs>
            <a:gs pos="50000">
              <a:schemeClr val="accent6">
                <a:alpha val="90000"/>
                <a:hueOff val="0"/>
                <a:satOff val="0"/>
                <a:lumOff val="0"/>
                <a:alphaOff val="-30000"/>
                <a:lumMod val="105000"/>
                <a:satMod val="103000"/>
                <a:tint val="73000"/>
              </a:schemeClr>
            </a:gs>
            <a:gs pos="100000">
              <a:schemeClr val="accent6">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Tahoma" panose="020B0604030504040204" pitchFamily="34" charset="0"/>
              <a:ea typeface="Tahoma" panose="020B0604030504040204" pitchFamily="34" charset="0"/>
              <a:cs typeface="Tahoma" panose="020B0604030504040204" pitchFamily="34" charset="0"/>
            </a:rPr>
            <a:t>ClubGRANTS</a:t>
          </a:r>
        </a:p>
      </dsp:txBody>
      <dsp:txXfrm>
        <a:off x="1297231" y="2229145"/>
        <a:ext cx="4821500" cy="608993"/>
      </dsp:txXfrm>
    </dsp:sp>
    <dsp:sp modelId="{5733094C-0233-4F1A-BD8C-CE4B923A36DC}">
      <dsp:nvSpPr>
        <dsp:cNvPr id="0" name=""/>
        <dsp:cNvSpPr/>
      </dsp:nvSpPr>
      <dsp:spPr>
        <a:xfrm>
          <a:off x="1704379" y="2946930"/>
          <a:ext cx="5705965" cy="646887"/>
        </a:xfrm>
        <a:prstGeom prst="roundRect">
          <a:avLst>
            <a:gd name="adj" fmla="val 10000"/>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1723326" y="2965877"/>
        <a:ext cx="4821500" cy="608993"/>
      </dsp:txXfrm>
    </dsp:sp>
    <dsp:sp modelId="{9099C37C-4482-4080-A91A-675B358FA570}">
      <dsp:nvSpPr>
        <dsp:cNvPr id="0" name=""/>
        <dsp:cNvSpPr/>
      </dsp:nvSpPr>
      <dsp:spPr>
        <a:xfrm>
          <a:off x="5285488" y="472587"/>
          <a:ext cx="420476" cy="420476"/>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5380095" y="472587"/>
        <a:ext cx="231262" cy="316408"/>
      </dsp:txXfrm>
    </dsp:sp>
    <dsp:sp modelId="{323E03D5-B0E0-4DBA-8F4C-9EE45D7241A4}">
      <dsp:nvSpPr>
        <dsp:cNvPr id="0" name=""/>
        <dsp:cNvSpPr/>
      </dsp:nvSpPr>
      <dsp:spPr>
        <a:xfrm>
          <a:off x="5711583" y="1209319"/>
          <a:ext cx="420476" cy="420476"/>
        </a:xfrm>
        <a:prstGeom prst="downArrow">
          <a:avLst>
            <a:gd name="adj1" fmla="val 55000"/>
            <a:gd name="adj2" fmla="val 45000"/>
          </a:avLst>
        </a:prstGeom>
        <a:solidFill>
          <a:schemeClr val="accent6">
            <a:alpha val="90000"/>
            <a:tint val="40000"/>
            <a:hueOff val="0"/>
            <a:satOff val="0"/>
            <a:lumOff val="0"/>
            <a:alphaOff val="-13333"/>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5806190" y="1209319"/>
        <a:ext cx="231262" cy="316408"/>
      </dsp:txXfrm>
    </dsp:sp>
    <dsp:sp modelId="{982BF0F8-F4D0-48A4-97BA-F3102B9B5D35}">
      <dsp:nvSpPr>
        <dsp:cNvPr id="0" name=""/>
        <dsp:cNvSpPr/>
      </dsp:nvSpPr>
      <dsp:spPr>
        <a:xfrm>
          <a:off x="6137678" y="1935270"/>
          <a:ext cx="420476" cy="420476"/>
        </a:xfrm>
        <a:prstGeom prst="downArrow">
          <a:avLst>
            <a:gd name="adj1" fmla="val 55000"/>
            <a:gd name="adj2" fmla="val 45000"/>
          </a:avLst>
        </a:prstGeom>
        <a:solidFill>
          <a:schemeClr val="accent6">
            <a:alpha val="90000"/>
            <a:tint val="40000"/>
            <a:hueOff val="0"/>
            <a:satOff val="0"/>
            <a:lumOff val="0"/>
            <a:alphaOff val="-26667"/>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6232285" y="1935270"/>
        <a:ext cx="231262" cy="316408"/>
      </dsp:txXfrm>
    </dsp:sp>
    <dsp:sp modelId="{7F4FD137-362F-4DF1-BF91-A3C3C9643632}">
      <dsp:nvSpPr>
        <dsp:cNvPr id="0" name=""/>
        <dsp:cNvSpPr/>
      </dsp:nvSpPr>
      <dsp:spPr>
        <a:xfrm>
          <a:off x="6563773" y="2679191"/>
          <a:ext cx="420476" cy="420476"/>
        </a:xfrm>
        <a:prstGeom prst="downArrow">
          <a:avLst>
            <a:gd name="adj1" fmla="val 55000"/>
            <a:gd name="adj2" fmla="val 45000"/>
          </a:avLst>
        </a:prstGeom>
        <a:solidFill>
          <a:schemeClr val="accent6">
            <a:alpha val="90000"/>
            <a:tint val="40000"/>
            <a:hueOff val="0"/>
            <a:satOff val="0"/>
            <a:lumOff val="0"/>
            <a:alphaOff val="-4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6658380" y="2679191"/>
        <a:ext cx="231262" cy="3164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895A-B8DD-40E6-831C-7DF7893E69FD}">
      <dsp:nvSpPr>
        <dsp:cNvPr id="0" name=""/>
        <dsp:cNvSpPr/>
      </dsp:nvSpPr>
      <dsp:spPr>
        <a:xfrm>
          <a:off x="0" y="4607"/>
          <a:ext cx="9171978" cy="580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t>What will be covered:</a:t>
          </a:r>
          <a:endParaRPr lang="en-AU" sz="2800" kern="1200" dirty="0"/>
        </a:p>
      </dsp:txBody>
      <dsp:txXfrm>
        <a:off x="28343" y="32950"/>
        <a:ext cx="9115292" cy="523930"/>
      </dsp:txXfrm>
    </dsp:sp>
    <dsp:sp modelId="{291EAFD9-434F-49AD-9F75-79ABD73DCB86}">
      <dsp:nvSpPr>
        <dsp:cNvPr id="0" name=""/>
        <dsp:cNvSpPr/>
      </dsp:nvSpPr>
      <dsp:spPr>
        <a:xfrm>
          <a:off x="0" y="585224"/>
          <a:ext cx="9171978" cy="389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21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What Grants Funding is there and How to Apply for them?</a:t>
          </a:r>
          <a:endParaRPr lang="en-AU" sz="2400" kern="1200" dirty="0"/>
        </a:p>
        <a:p>
          <a:pPr marL="228600" lvl="1" indent="-228600" algn="l" defTabSz="1066800" rtl="0">
            <a:lnSpc>
              <a:spcPct val="90000"/>
            </a:lnSpc>
            <a:spcBef>
              <a:spcPct val="0"/>
            </a:spcBef>
            <a:spcAft>
              <a:spcPct val="20000"/>
            </a:spcAft>
            <a:buChar char="•"/>
          </a:pPr>
          <a:r>
            <a:rPr lang="en-US" sz="2400" kern="1200" dirty="0"/>
            <a:t>Grants Project Plan</a:t>
          </a:r>
          <a:endParaRPr lang="en-AU" sz="2400" kern="1200" dirty="0"/>
        </a:p>
        <a:p>
          <a:pPr marL="228600" lvl="1" indent="-228600" algn="l" defTabSz="1066800" rtl="0">
            <a:lnSpc>
              <a:spcPct val="90000"/>
            </a:lnSpc>
            <a:spcBef>
              <a:spcPct val="0"/>
            </a:spcBef>
            <a:spcAft>
              <a:spcPct val="20000"/>
            </a:spcAft>
            <a:buChar char="•"/>
          </a:pPr>
          <a:r>
            <a:rPr lang="en-US" sz="2400" kern="1200"/>
            <a:t>Grants Budget</a:t>
          </a:r>
          <a:endParaRPr lang="en-AU" sz="2400" kern="1200"/>
        </a:p>
        <a:p>
          <a:pPr marL="228600" lvl="1" indent="-228600" algn="l" defTabSz="1066800" rtl="0">
            <a:lnSpc>
              <a:spcPct val="90000"/>
            </a:lnSpc>
            <a:spcBef>
              <a:spcPct val="0"/>
            </a:spcBef>
            <a:spcAft>
              <a:spcPct val="20000"/>
            </a:spcAft>
            <a:buChar char="•"/>
          </a:pPr>
          <a:r>
            <a:rPr lang="en-US" sz="2400" kern="1200" dirty="0"/>
            <a:t>Grant Writing Do’s &amp; Don’ts</a:t>
          </a:r>
          <a:endParaRPr lang="en-AU" sz="2400" kern="1200" dirty="0"/>
        </a:p>
        <a:p>
          <a:pPr marL="228600" lvl="1" indent="-228600" algn="l" defTabSz="1066800" rtl="0">
            <a:lnSpc>
              <a:spcPct val="90000"/>
            </a:lnSpc>
            <a:spcBef>
              <a:spcPct val="0"/>
            </a:spcBef>
            <a:spcAft>
              <a:spcPct val="20000"/>
            </a:spcAft>
            <a:buChar char="•"/>
          </a:pPr>
          <a:r>
            <a:rPr lang="en-US" sz="2400" kern="1200" dirty="0"/>
            <a:t>Practical Writing Tips</a:t>
          </a:r>
          <a:endParaRPr lang="en-AU" sz="2400" kern="1200" dirty="0"/>
        </a:p>
        <a:p>
          <a:pPr marL="228600" lvl="1" indent="-228600" algn="l" defTabSz="1066800" rtl="0">
            <a:lnSpc>
              <a:spcPct val="90000"/>
            </a:lnSpc>
            <a:spcBef>
              <a:spcPct val="0"/>
            </a:spcBef>
            <a:spcAft>
              <a:spcPct val="20000"/>
            </a:spcAft>
            <a:buChar char="•"/>
          </a:pPr>
          <a:r>
            <a:rPr lang="en-US" sz="2400" kern="1200" dirty="0"/>
            <a:t>Creating Grants Templates for Standard Application Questions</a:t>
          </a:r>
          <a:endParaRPr lang="en-AU" sz="2400" kern="1200" dirty="0"/>
        </a:p>
        <a:p>
          <a:pPr marL="228600" lvl="1" indent="-228600" algn="l" defTabSz="1066800" rtl="0">
            <a:lnSpc>
              <a:spcPct val="90000"/>
            </a:lnSpc>
            <a:spcBef>
              <a:spcPct val="0"/>
            </a:spcBef>
            <a:spcAft>
              <a:spcPct val="20000"/>
            </a:spcAft>
            <a:buChar char="•"/>
          </a:pPr>
          <a:r>
            <a:rPr lang="en-US" sz="2400" kern="1200"/>
            <a:t>Creating a Grants Calendar</a:t>
          </a:r>
          <a:endParaRPr lang="en-AU" sz="2400" kern="1200"/>
        </a:p>
        <a:p>
          <a:pPr marL="228600" lvl="1" indent="-228600" algn="l" defTabSz="1066800" rtl="0">
            <a:lnSpc>
              <a:spcPct val="90000"/>
            </a:lnSpc>
            <a:spcBef>
              <a:spcPct val="0"/>
            </a:spcBef>
            <a:spcAft>
              <a:spcPct val="20000"/>
            </a:spcAft>
            <a:buChar char="•"/>
          </a:pPr>
          <a:r>
            <a:rPr lang="en-US" sz="2400" kern="1200"/>
            <a:t>Grants Acquittal, Auditing &amp; Evaluation</a:t>
          </a:r>
          <a:endParaRPr lang="en-AU" sz="2400" kern="1200"/>
        </a:p>
        <a:p>
          <a:pPr marL="228600" lvl="1" indent="-228600" algn="l" defTabSz="1066800" rtl="0">
            <a:lnSpc>
              <a:spcPct val="90000"/>
            </a:lnSpc>
            <a:spcBef>
              <a:spcPct val="0"/>
            </a:spcBef>
            <a:spcAft>
              <a:spcPct val="20000"/>
            </a:spcAft>
            <a:buChar char="•"/>
          </a:pPr>
          <a:r>
            <a:rPr lang="en-US" sz="2400" kern="1200" dirty="0"/>
            <a:t>Writing a Business Case</a:t>
          </a:r>
          <a:endParaRPr lang="en-AU" sz="2400" kern="1200" dirty="0"/>
        </a:p>
        <a:p>
          <a:pPr marL="228600" lvl="1" indent="-228600" algn="l" defTabSz="1066800" rtl="0">
            <a:lnSpc>
              <a:spcPct val="90000"/>
            </a:lnSpc>
            <a:spcBef>
              <a:spcPct val="0"/>
            </a:spcBef>
            <a:spcAft>
              <a:spcPct val="20000"/>
            </a:spcAft>
            <a:buChar char="•"/>
          </a:pPr>
          <a:r>
            <a:rPr lang="en-US" sz="2400" kern="1200" dirty="0"/>
            <a:t>Report Writing, Funding Acquittals &amp; Evaluation</a:t>
          </a:r>
          <a:endParaRPr lang="en-AU" sz="2400" kern="1200" dirty="0"/>
        </a:p>
        <a:p>
          <a:pPr marL="228600" lvl="1" indent="-228600" algn="l" defTabSz="1066800" rtl="0">
            <a:lnSpc>
              <a:spcPct val="90000"/>
            </a:lnSpc>
            <a:spcBef>
              <a:spcPct val="0"/>
            </a:spcBef>
            <a:spcAft>
              <a:spcPct val="20000"/>
            </a:spcAft>
            <a:buChar char="•"/>
          </a:pPr>
          <a:r>
            <a:rPr lang="en-US" sz="2400" kern="1200" dirty="0"/>
            <a:t>Establishing Community Capacity Building</a:t>
          </a:r>
          <a:endParaRPr lang="en-AU" sz="2400" kern="1200" dirty="0"/>
        </a:p>
      </dsp:txBody>
      <dsp:txXfrm>
        <a:off x="0" y="585224"/>
        <a:ext cx="9171978" cy="3896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3C31-A8C7-4265-B8D0-D4A08F620B19}">
      <dsp:nvSpPr>
        <dsp:cNvPr id="0" name=""/>
        <dsp:cNvSpPr/>
      </dsp:nvSpPr>
      <dsp:spPr>
        <a:xfrm>
          <a:off x="1701813" y="1801124"/>
          <a:ext cx="2351315" cy="1568327"/>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Friday 1 February 2024</a:t>
          </a:r>
        </a:p>
      </dsp:txBody>
      <dsp:txXfrm>
        <a:off x="2078023" y="1801124"/>
        <a:ext cx="1975104" cy="1568327"/>
      </dsp:txXfrm>
    </dsp:sp>
    <dsp:sp modelId="{64D8E890-61EC-45EA-96CB-EAD083630CC6}">
      <dsp:nvSpPr>
        <dsp:cNvPr id="0" name=""/>
        <dsp:cNvSpPr/>
      </dsp:nvSpPr>
      <dsp:spPr>
        <a:xfrm>
          <a:off x="21837" y="524211"/>
          <a:ext cx="2086463" cy="1833665"/>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Opening</a:t>
          </a:r>
        </a:p>
      </dsp:txBody>
      <dsp:txXfrm>
        <a:off x="327392" y="792745"/>
        <a:ext cx="1475353" cy="1296597"/>
      </dsp:txXfrm>
    </dsp:sp>
    <dsp:sp modelId="{426D2A76-D276-410A-961F-160A66102FD6}">
      <dsp:nvSpPr>
        <dsp:cNvPr id="0" name=""/>
        <dsp:cNvSpPr/>
      </dsp:nvSpPr>
      <dsp:spPr>
        <a:xfrm>
          <a:off x="5565659" y="1855874"/>
          <a:ext cx="2351315" cy="1568327"/>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Friday 31 May 2024</a:t>
          </a:r>
        </a:p>
      </dsp:txBody>
      <dsp:txXfrm>
        <a:off x="5941869" y="1855874"/>
        <a:ext cx="1975104" cy="1568327"/>
      </dsp:txXfrm>
    </dsp:sp>
    <dsp:sp modelId="{3EA8DA27-B720-400C-8190-63654A656440}">
      <dsp:nvSpPr>
        <dsp:cNvPr id="0" name=""/>
        <dsp:cNvSpPr/>
      </dsp:nvSpPr>
      <dsp:spPr>
        <a:xfrm>
          <a:off x="4195749" y="370576"/>
          <a:ext cx="1998884" cy="1946701"/>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Closing</a:t>
          </a:r>
        </a:p>
      </dsp:txBody>
      <dsp:txXfrm>
        <a:off x="4488479" y="655664"/>
        <a:ext cx="1413424" cy="1376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B6A80-A7F6-4C87-A4F5-8A07171F8BB5}">
      <dsp:nvSpPr>
        <dsp:cNvPr id="0" name=""/>
        <dsp:cNvSpPr/>
      </dsp:nvSpPr>
      <dsp:spPr>
        <a:xfrm>
          <a:off x="0" y="5364"/>
          <a:ext cx="8586951"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AU" sz="2000" kern="1200" dirty="0"/>
            <a:t>To view 2023 funded projects visit:</a:t>
          </a:r>
        </a:p>
        <a:p>
          <a:pPr marL="0" lvl="0" indent="0" algn="l" defTabSz="889000" rtl="0">
            <a:lnSpc>
              <a:spcPct val="90000"/>
            </a:lnSpc>
            <a:spcBef>
              <a:spcPct val="0"/>
            </a:spcBef>
            <a:spcAft>
              <a:spcPct val="35000"/>
            </a:spcAft>
            <a:buNone/>
          </a:pPr>
          <a:r>
            <a:rPr lang="en-AU" sz="2000" kern="1200" dirty="0">
              <a:hlinkClick xmlns:r="http://schemas.openxmlformats.org/officeDocument/2006/relationships" r:id="rId1"/>
            </a:rPr>
            <a:t>2023 Funded Projects</a:t>
          </a:r>
          <a:endParaRPr lang="en-AU" sz="2000" kern="1200" dirty="0"/>
        </a:p>
      </dsp:txBody>
      <dsp:txXfrm>
        <a:off x="44549" y="49913"/>
        <a:ext cx="8497853" cy="823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8F8F9-E32D-42E2-BB10-AB71D921B58E}">
      <dsp:nvSpPr>
        <dsp:cNvPr id="0" name=""/>
        <dsp:cNvSpPr/>
      </dsp:nvSpPr>
      <dsp:spPr>
        <a:xfrm>
          <a:off x="0" y="2961"/>
          <a:ext cx="6418263"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dirty="0" err="1"/>
            <a:t>ClubGRANTS</a:t>
          </a:r>
          <a:r>
            <a:rPr lang="en-US" sz="2800" b="1" u="sng" kern="1200" dirty="0"/>
            <a:t> Priority Areas</a:t>
          </a:r>
          <a:endParaRPr lang="en-AU" sz="2800" u="sng" kern="1200" dirty="0"/>
        </a:p>
      </dsp:txBody>
      <dsp:txXfrm>
        <a:off x="38381" y="41342"/>
        <a:ext cx="6341501" cy="709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63358-36F7-42B9-8E46-5A7948B006A0}">
      <dsp:nvSpPr>
        <dsp:cNvPr id="0" name=""/>
        <dsp:cNvSpPr/>
      </dsp:nvSpPr>
      <dsp:spPr>
        <a:xfrm>
          <a:off x="0" y="2722"/>
          <a:ext cx="8796819" cy="640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AU" sz="2800" b="1" u="sng" kern="1200" dirty="0"/>
            <a:t>Community Health Services</a:t>
          </a:r>
          <a:endParaRPr lang="en-AU" sz="2800" kern="1200" dirty="0"/>
        </a:p>
      </dsp:txBody>
      <dsp:txXfrm>
        <a:off x="31252" y="33974"/>
        <a:ext cx="8734315" cy="577696"/>
      </dsp:txXfrm>
    </dsp:sp>
    <dsp:sp modelId="{6338F22C-04B9-4B66-AF60-C9730A9FC6EE}">
      <dsp:nvSpPr>
        <dsp:cNvPr id="0" name=""/>
        <dsp:cNvSpPr/>
      </dsp:nvSpPr>
      <dsp:spPr>
        <a:xfrm>
          <a:off x="0" y="642923"/>
          <a:ext cx="8796819" cy="390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299"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Early childhood health</a:t>
          </a:r>
          <a:endParaRPr lang="en-AU" sz="2400" kern="1200" dirty="0"/>
        </a:p>
        <a:p>
          <a:pPr marL="228600" lvl="1" indent="-228600" algn="l" defTabSz="1066800" rtl="0">
            <a:lnSpc>
              <a:spcPct val="90000"/>
            </a:lnSpc>
            <a:spcBef>
              <a:spcPct val="0"/>
            </a:spcBef>
            <a:spcAft>
              <a:spcPct val="20000"/>
            </a:spcAft>
            <a:buChar char="•"/>
          </a:pPr>
          <a:r>
            <a:rPr lang="en-US" sz="2400" kern="1200" dirty="0"/>
            <a:t>Child and family services</a:t>
          </a:r>
          <a:endParaRPr lang="en-AU" sz="2400" kern="1200" dirty="0"/>
        </a:p>
        <a:p>
          <a:pPr marL="228600" lvl="1" indent="-228600" algn="l" defTabSz="1066800" rtl="0">
            <a:lnSpc>
              <a:spcPct val="90000"/>
            </a:lnSpc>
            <a:spcBef>
              <a:spcPct val="0"/>
            </a:spcBef>
            <a:spcAft>
              <a:spcPct val="20000"/>
            </a:spcAft>
            <a:buChar char="•"/>
          </a:pPr>
          <a:r>
            <a:rPr lang="en-US" sz="2400" kern="1200" dirty="0"/>
            <a:t>Community nursing</a:t>
          </a:r>
          <a:endParaRPr lang="en-AU" sz="2400" kern="1200" dirty="0"/>
        </a:p>
        <a:p>
          <a:pPr marL="228600" lvl="1" indent="-228600" algn="l" defTabSz="1066800" rtl="0">
            <a:lnSpc>
              <a:spcPct val="90000"/>
            </a:lnSpc>
            <a:spcBef>
              <a:spcPct val="0"/>
            </a:spcBef>
            <a:spcAft>
              <a:spcPct val="20000"/>
            </a:spcAft>
            <a:buChar char="•"/>
          </a:pPr>
          <a:r>
            <a:rPr lang="en-US" sz="2400" kern="1200" dirty="0"/>
            <a:t>Therapy, including art therapy</a:t>
          </a:r>
          <a:endParaRPr lang="en-AU" sz="2400" kern="1200" dirty="0"/>
        </a:p>
        <a:p>
          <a:pPr marL="228600" lvl="1" indent="-228600" algn="l" defTabSz="1066800" rtl="0">
            <a:lnSpc>
              <a:spcPct val="90000"/>
            </a:lnSpc>
            <a:spcBef>
              <a:spcPct val="0"/>
            </a:spcBef>
            <a:spcAft>
              <a:spcPct val="20000"/>
            </a:spcAft>
            <a:buChar char="•"/>
          </a:pPr>
          <a:r>
            <a:rPr lang="en-US" sz="2400" kern="1200" dirty="0"/>
            <a:t>Community mental health services</a:t>
          </a:r>
          <a:endParaRPr lang="en-AU" sz="2400" kern="1200" dirty="0"/>
        </a:p>
        <a:p>
          <a:pPr marL="228600" lvl="1" indent="-228600" algn="l" defTabSz="1066800" rtl="0">
            <a:lnSpc>
              <a:spcPct val="90000"/>
            </a:lnSpc>
            <a:spcBef>
              <a:spcPct val="0"/>
            </a:spcBef>
            <a:spcAft>
              <a:spcPct val="20000"/>
            </a:spcAft>
            <a:buChar char="•"/>
          </a:pPr>
          <a:r>
            <a:rPr lang="en-US" sz="2400" kern="1200" dirty="0"/>
            <a:t>Health promotion initiatives</a:t>
          </a:r>
          <a:endParaRPr lang="en-AU" sz="2400" kern="1200" dirty="0"/>
        </a:p>
        <a:p>
          <a:pPr marL="228600" lvl="1" indent="-228600" algn="l" defTabSz="1066800" rtl="0">
            <a:lnSpc>
              <a:spcPct val="90000"/>
            </a:lnSpc>
            <a:spcBef>
              <a:spcPct val="0"/>
            </a:spcBef>
            <a:spcAft>
              <a:spcPct val="20000"/>
            </a:spcAft>
            <a:buChar char="•"/>
          </a:pPr>
          <a:r>
            <a:rPr lang="en-US" sz="2400" kern="1200" dirty="0"/>
            <a:t>Drug and alcohol services</a:t>
          </a:r>
          <a:endParaRPr lang="en-AU" sz="2400" kern="1200" dirty="0"/>
        </a:p>
        <a:p>
          <a:pPr marL="228600" lvl="1" indent="-228600" algn="l" defTabSz="1066800" rtl="0">
            <a:lnSpc>
              <a:spcPct val="90000"/>
            </a:lnSpc>
            <a:spcBef>
              <a:spcPct val="0"/>
            </a:spcBef>
            <a:spcAft>
              <a:spcPct val="20000"/>
            </a:spcAft>
            <a:buChar char="•"/>
          </a:pPr>
          <a:r>
            <a:rPr lang="en-US" sz="2400" kern="1200" dirty="0"/>
            <a:t>Palliative care/women's health/dental/ disability services</a:t>
          </a:r>
          <a:endParaRPr lang="en-AU" sz="2400" kern="1200" dirty="0"/>
        </a:p>
        <a:p>
          <a:pPr marL="228600" lvl="1" indent="-228600" algn="l" defTabSz="1066800" rtl="0">
            <a:lnSpc>
              <a:spcPct val="90000"/>
            </a:lnSpc>
            <a:spcBef>
              <a:spcPct val="0"/>
            </a:spcBef>
            <a:spcAft>
              <a:spcPct val="20000"/>
            </a:spcAft>
            <a:buChar char="•"/>
          </a:pPr>
          <a:r>
            <a:rPr lang="en-US" sz="2400" kern="1200" dirty="0"/>
            <a:t>Aboriginal and Torres Strait Islander health services</a:t>
          </a:r>
          <a:endParaRPr lang="en-AU" sz="2400" kern="1200" dirty="0"/>
        </a:p>
        <a:p>
          <a:pPr marL="228600" lvl="1" indent="-228600" algn="l" defTabSz="1066800" rtl="0">
            <a:lnSpc>
              <a:spcPct val="90000"/>
            </a:lnSpc>
            <a:spcBef>
              <a:spcPct val="0"/>
            </a:spcBef>
            <a:spcAft>
              <a:spcPct val="20000"/>
            </a:spcAft>
            <a:buChar char="•"/>
          </a:pPr>
          <a:r>
            <a:rPr lang="en-US" sz="2400" kern="1200" dirty="0"/>
            <a:t>Home and community care services</a:t>
          </a:r>
          <a:endParaRPr lang="en-AU" sz="2400" kern="1200" dirty="0"/>
        </a:p>
      </dsp:txBody>
      <dsp:txXfrm>
        <a:off x="0" y="642923"/>
        <a:ext cx="8796819" cy="3905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673BD-268C-42F6-A81F-157FFF836B3C}">
      <dsp:nvSpPr>
        <dsp:cNvPr id="0" name=""/>
        <dsp:cNvSpPr/>
      </dsp:nvSpPr>
      <dsp:spPr>
        <a:xfrm>
          <a:off x="0" y="51613"/>
          <a:ext cx="8126412" cy="715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AU" sz="2800" b="1" u="sng" kern="1200" dirty="0"/>
            <a:t>Community Development</a:t>
          </a:r>
          <a:endParaRPr lang="en-AU" sz="2800" kern="1200" dirty="0"/>
        </a:p>
      </dsp:txBody>
      <dsp:txXfrm>
        <a:off x="34922" y="86535"/>
        <a:ext cx="8056568" cy="645537"/>
      </dsp:txXfrm>
    </dsp:sp>
    <dsp:sp modelId="{F5CCF238-3513-4046-BA45-85D50E288F3E}">
      <dsp:nvSpPr>
        <dsp:cNvPr id="0" name=""/>
        <dsp:cNvSpPr/>
      </dsp:nvSpPr>
      <dsp:spPr>
        <a:xfrm>
          <a:off x="0" y="1005923"/>
          <a:ext cx="8126412"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1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err="1"/>
            <a:t>Neighbourhood</a:t>
          </a:r>
          <a:r>
            <a:rPr lang="en-US" sz="2400" kern="1200" dirty="0"/>
            <a:t> </a:t>
          </a:r>
          <a:r>
            <a:rPr lang="en-US" sz="2400" kern="1200" dirty="0" err="1"/>
            <a:t>centre</a:t>
          </a:r>
          <a:r>
            <a:rPr lang="en-US" sz="2400" kern="1200" dirty="0"/>
            <a:t> activities </a:t>
          </a:r>
          <a:endParaRPr lang="en-AU" sz="2400" kern="1200" dirty="0"/>
        </a:p>
        <a:p>
          <a:pPr marL="228600" lvl="1" indent="-228600" algn="l" defTabSz="1066800" rtl="0">
            <a:lnSpc>
              <a:spcPct val="90000"/>
            </a:lnSpc>
            <a:spcBef>
              <a:spcPct val="0"/>
            </a:spcBef>
            <a:spcAft>
              <a:spcPct val="20000"/>
            </a:spcAft>
            <a:buChar char="•"/>
          </a:pPr>
          <a:r>
            <a:rPr lang="en-US" sz="2400" kern="1200" dirty="0"/>
            <a:t>Community education programs</a:t>
          </a:r>
          <a:endParaRPr lang="en-AU" sz="2400" kern="1200" dirty="0"/>
        </a:p>
        <a:p>
          <a:pPr marL="228600" lvl="1" indent="-228600" algn="l" defTabSz="1066800" rtl="0">
            <a:lnSpc>
              <a:spcPct val="90000"/>
            </a:lnSpc>
            <a:spcBef>
              <a:spcPct val="0"/>
            </a:spcBef>
            <a:spcAft>
              <a:spcPct val="20000"/>
            </a:spcAft>
            <a:buChar char="•"/>
          </a:pPr>
          <a:r>
            <a:rPr lang="en-US" sz="2400" kern="1200" dirty="0"/>
            <a:t>Youth drop-in facilities </a:t>
          </a:r>
          <a:endParaRPr lang="en-AU" sz="2400" kern="1200" dirty="0"/>
        </a:p>
        <a:p>
          <a:pPr marL="228600" lvl="1" indent="-228600" algn="l" defTabSz="1066800" rtl="0">
            <a:lnSpc>
              <a:spcPct val="90000"/>
            </a:lnSpc>
            <a:spcBef>
              <a:spcPct val="0"/>
            </a:spcBef>
            <a:spcAft>
              <a:spcPct val="20000"/>
            </a:spcAft>
            <a:buChar char="•"/>
          </a:pPr>
          <a:r>
            <a:rPr lang="en-US" sz="2400" kern="1200" dirty="0"/>
            <a:t>Community transport services</a:t>
          </a:r>
          <a:endParaRPr lang="en-AU" sz="2400" kern="1200" dirty="0"/>
        </a:p>
        <a:p>
          <a:pPr marL="228600" lvl="1" indent="-228600" algn="l" defTabSz="1066800" rtl="0">
            <a:lnSpc>
              <a:spcPct val="90000"/>
            </a:lnSpc>
            <a:spcBef>
              <a:spcPct val="0"/>
            </a:spcBef>
            <a:spcAft>
              <a:spcPct val="20000"/>
            </a:spcAft>
            <a:buChar char="•"/>
          </a:pPr>
          <a:r>
            <a:rPr lang="en-US" sz="2400" kern="1200" dirty="0"/>
            <a:t>Tenants' services </a:t>
          </a:r>
          <a:endParaRPr lang="en-AU" sz="2400" kern="1200" dirty="0"/>
        </a:p>
        <a:p>
          <a:pPr marL="228600" lvl="1" indent="-228600" algn="l" defTabSz="1066800" rtl="0">
            <a:lnSpc>
              <a:spcPct val="90000"/>
            </a:lnSpc>
            <a:spcBef>
              <a:spcPct val="0"/>
            </a:spcBef>
            <a:spcAft>
              <a:spcPct val="20000"/>
            </a:spcAft>
            <a:buChar char="•"/>
          </a:pPr>
          <a:r>
            <a:rPr lang="en-US" sz="2400" kern="1200" dirty="0"/>
            <a:t>State-wide or regional services developing social policies and providing advocacy for local community services</a:t>
          </a:r>
          <a:endParaRPr lang="en-AU" sz="2400" kern="1200" dirty="0"/>
        </a:p>
      </dsp:txBody>
      <dsp:txXfrm>
        <a:off x="0" y="1005923"/>
        <a:ext cx="8126412" cy="282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A6BC7-4C18-440B-A97D-DA51E3B4085F}">
      <dsp:nvSpPr>
        <dsp:cNvPr id="0" name=""/>
        <dsp:cNvSpPr/>
      </dsp:nvSpPr>
      <dsp:spPr>
        <a:xfrm>
          <a:off x="0" y="153195"/>
          <a:ext cx="8126412" cy="622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dirty="0"/>
            <a:t>Employment Assistance Activities</a:t>
          </a:r>
          <a:endParaRPr lang="en-AU" sz="2800" kern="1200" dirty="0"/>
        </a:p>
      </dsp:txBody>
      <dsp:txXfrm>
        <a:off x="30369" y="183564"/>
        <a:ext cx="8065674" cy="561377"/>
      </dsp:txXfrm>
    </dsp:sp>
    <dsp:sp modelId="{E28718A7-E8BB-45E6-A04D-0D595066EEB0}">
      <dsp:nvSpPr>
        <dsp:cNvPr id="0" name=""/>
        <dsp:cNvSpPr/>
      </dsp:nvSpPr>
      <dsp:spPr>
        <a:xfrm>
          <a:off x="0" y="914024"/>
          <a:ext cx="8126412"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1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Employment placement services</a:t>
          </a:r>
          <a:endParaRPr lang="en-AU" sz="2400" kern="1200" dirty="0"/>
        </a:p>
        <a:p>
          <a:pPr marL="228600" lvl="1" indent="-228600" algn="l" defTabSz="1066800" rtl="0">
            <a:lnSpc>
              <a:spcPct val="90000"/>
            </a:lnSpc>
            <a:spcBef>
              <a:spcPct val="0"/>
            </a:spcBef>
            <a:spcAft>
              <a:spcPct val="20000"/>
            </a:spcAft>
            <a:buChar char="•"/>
          </a:pPr>
          <a:r>
            <a:rPr lang="en-US" sz="2400" kern="1200" dirty="0"/>
            <a:t>Group training</a:t>
          </a:r>
          <a:endParaRPr lang="en-AU" sz="2400" kern="1200" dirty="0"/>
        </a:p>
        <a:p>
          <a:pPr marL="228600" lvl="1" indent="-228600" algn="l" defTabSz="1066800" rtl="0">
            <a:lnSpc>
              <a:spcPct val="90000"/>
            </a:lnSpc>
            <a:spcBef>
              <a:spcPct val="0"/>
            </a:spcBef>
            <a:spcAft>
              <a:spcPct val="20000"/>
            </a:spcAft>
            <a:buChar char="•"/>
          </a:pPr>
          <a:r>
            <a:rPr lang="en-US" sz="2400" kern="1200" dirty="0"/>
            <a:t>Employment advocacy </a:t>
          </a:r>
          <a:endParaRPr lang="en-AU" sz="2400" kern="1200" dirty="0"/>
        </a:p>
        <a:p>
          <a:pPr marL="228600" lvl="1" indent="-228600" algn="l" defTabSz="1066800" rtl="0">
            <a:lnSpc>
              <a:spcPct val="90000"/>
            </a:lnSpc>
            <a:spcBef>
              <a:spcPct val="0"/>
            </a:spcBef>
            <a:spcAft>
              <a:spcPct val="20000"/>
            </a:spcAft>
            <a:buChar char="•"/>
          </a:pPr>
          <a:r>
            <a:rPr lang="en-US" sz="2400" kern="1200" dirty="0"/>
            <a:t>Community enterprises </a:t>
          </a:r>
          <a:endParaRPr lang="en-AU" sz="2400" kern="1200" dirty="0"/>
        </a:p>
        <a:p>
          <a:pPr marL="228600" lvl="1" indent="-228600" algn="l" defTabSz="1066800" rtl="0">
            <a:lnSpc>
              <a:spcPct val="90000"/>
            </a:lnSpc>
            <a:spcBef>
              <a:spcPct val="0"/>
            </a:spcBef>
            <a:spcAft>
              <a:spcPct val="20000"/>
            </a:spcAft>
            <a:buChar char="•"/>
          </a:pPr>
          <a:r>
            <a:rPr lang="en-US" sz="2400" kern="1200" dirty="0"/>
            <a:t>Local job creation schemes</a:t>
          </a:r>
          <a:endParaRPr lang="en-AU" sz="2400" kern="1200" dirty="0"/>
        </a:p>
      </dsp:txBody>
      <dsp:txXfrm>
        <a:off x="0" y="914024"/>
        <a:ext cx="8126412" cy="20534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8F6FC-85A4-45EC-8B76-4DF96D5248AA}">
      <dsp:nvSpPr>
        <dsp:cNvPr id="0" name=""/>
        <dsp:cNvSpPr/>
      </dsp:nvSpPr>
      <dsp:spPr>
        <a:xfrm>
          <a:off x="0" y="0"/>
          <a:ext cx="727777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AU" sz="2800" b="1" u="sng" kern="1200" dirty="0"/>
            <a:t>Community Welfare and Social Services</a:t>
          </a:r>
          <a:endParaRPr lang="en-AU" sz="2800" kern="1200" dirty="0"/>
        </a:p>
      </dsp:txBody>
      <dsp:txXfrm>
        <a:off x="59399" y="59399"/>
        <a:ext cx="7158974" cy="1098002"/>
      </dsp:txXfrm>
    </dsp:sp>
    <dsp:sp modelId="{D60F434B-113F-406D-BEAC-76DC1ED3E1AC}">
      <dsp:nvSpPr>
        <dsp:cNvPr id="0" name=""/>
        <dsp:cNvSpPr/>
      </dsp:nvSpPr>
      <dsp:spPr>
        <a:xfrm>
          <a:off x="0" y="1898057"/>
          <a:ext cx="72777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069"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AU" sz="2400" kern="1200" dirty="0"/>
        </a:p>
      </dsp:txBody>
      <dsp:txXfrm>
        <a:off x="0" y="1898057"/>
        <a:ext cx="7277772"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6083C-38DB-404E-9D29-F9886047C277}">
      <dsp:nvSpPr>
        <dsp:cNvPr id="0" name=""/>
        <dsp:cNvSpPr/>
      </dsp:nvSpPr>
      <dsp:spPr>
        <a:xfrm>
          <a:off x="0" y="0"/>
          <a:ext cx="8771323" cy="6732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dirty="0"/>
            <a:t>Category 2</a:t>
          </a:r>
          <a:endParaRPr lang="en-AU" sz="2800" kern="1200" dirty="0"/>
        </a:p>
      </dsp:txBody>
      <dsp:txXfrm>
        <a:off x="32866" y="32866"/>
        <a:ext cx="8705591" cy="607541"/>
      </dsp:txXfrm>
    </dsp:sp>
    <dsp:sp modelId="{7097AB39-7252-4F46-9ACC-7FCA5DDDB63C}">
      <dsp:nvSpPr>
        <dsp:cNvPr id="0" name=""/>
        <dsp:cNvSpPr/>
      </dsp:nvSpPr>
      <dsp:spPr>
        <a:xfrm>
          <a:off x="0" y="674536"/>
          <a:ext cx="8771323" cy="280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490"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AU" sz="2200" kern="1200" dirty="0">
              <a:latin typeface="Calibri" panose="020F0502020204030204" pitchFamily="34" charset="0"/>
              <a:cs typeface="Calibri" panose="020F0502020204030204" pitchFamily="34" charset="0"/>
            </a:rPr>
            <a:t>Funding for community development and support activities not listed under category 1 as well as expenditure allocation to a clubs’ core activities</a:t>
          </a:r>
        </a:p>
        <a:p>
          <a:pPr marL="228600" lvl="1" indent="-228600" algn="l" defTabSz="977900" rtl="0">
            <a:lnSpc>
              <a:spcPct val="90000"/>
            </a:lnSpc>
            <a:spcBef>
              <a:spcPct val="0"/>
            </a:spcBef>
            <a:spcAft>
              <a:spcPct val="20000"/>
            </a:spcAft>
            <a:buChar char="•"/>
          </a:pPr>
          <a:r>
            <a:rPr lang="en-US" sz="2200" kern="1200" dirty="0">
              <a:latin typeface="Calibri" panose="020F0502020204030204" pitchFamily="34" charset="0"/>
              <a:cs typeface="Calibri" panose="020F0502020204030204" pitchFamily="34" charset="0"/>
            </a:rPr>
            <a:t>For example sport, returned servicemen's league or veteran welfare, golf courses and bowling greens etc. This also includes wages paid to staff to carry out maintenance</a:t>
          </a:r>
          <a:endParaRPr lang="en-AU" sz="2200" kern="1200" dirty="0">
            <a:latin typeface="Calibri" panose="020F0502020204030204" pitchFamily="34" charset="0"/>
            <a:cs typeface="Calibri" panose="020F0502020204030204" pitchFamily="34" charset="0"/>
          </a:endParaRPr>
        </a:p>
        <a:p>
          <a:pPr marL="228600" lvl="1" indent="-228600" algn="l" defTabSz="977900" rtl="0">
            <a:lnSpc>
              <a:spcPct val="90000"/>
            </a:lnSpc>
            <a:spcBef>
              <a:spcPct val="0"/>
            </a:spcBef>
            <a:spcAft>
              <a:spcPct val="20000"/>
            </a:spcAft>
            <a:buChar char="•"/>
          </a:pPr>
          <a:r>
            <a:rPr lang="en-AU" sz="2200" kern="1200" dirty="0">
              <a:latin typeface="Calibri" panose="020F0502020204030204" pitchFamily="34" charset="0"/>
              <a:cs typeface="Calibri" panose="020F0502020204030204" pitchFamily="34" charset="0"/>
            </a:rPr>
            <a:t>Category 2 will also fund Community/Cultural events and projects that include only the cost of capital equipment</a:t>
          </a:r>
        </a:p>
        <a:p>
          <a:pPr marL="228600" lvl="1" indent="-228600" algn="l" defTabSz="1066800" rtl="0">
            <a:lnSpc>
              <a:spcPct val="90000"/>
            </a:lnSpc>
            <a:spcBef>
              <a:spcPct val="0"/>
            </a:spcBef>
            <a:spcAft>
              <a:spcPct val="20000"/>
            </a:spcAft>
            <a:buChar char="•"/>
          </a:pPr>
          <a:endParaRPr lang="en-AU" sz="2400" kern="1200" dirty="0"/>
        </a:p>
      </dsp:txBody>
      <dsp:txXfrm>
        <a:off x="0" y="674536"/>
        <a:ext cx="8771323" cy="2803144"/>
      </dsp:txXfrm>
    </dsp:sp>
    <dsp:sp modelId="{4AF4CCDF-D353-42EE-8900-0CD65F779C19}">
      <dsp:nvSpPr>
        <dsp:cNvPr id="0" name=""/>
        <dsp:cNvSpPr/>
      </dsp:nvSpPr>
      <dsp:spPr>
        <a:xfrm>
          <a:off x="0" y="3478943"/>
          <a:ext cx="8771323" cy="936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AU" sz="2000" b="1" kern="1200" dirty="0"/>
            <a:t>Please note that Council does not administer Category 2 applications</a:t>
          </a:r>
          <a:r>
            <a:rPr lang="en-AU" sz="2000" kern="1200" dirty="0"/>
            <a:t>, these applications are made directly to the relevant Club and will require Club Board approval. </a:t>
          </a:r>
        </a:p>
      </dsp:txBody>
      <dsp:txXfrm>
        <a:off x="45725" y="3524668"/>
        <a:ext cx="8679873" cy="8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A32879B2-37DE-4CED-93D8-EED9DCB87E74}" type="datetimeFigureOut">
              <a:rPr lang="en-AU" smtClean="0"/>
              <a:t>4/02/2025</a:t>
            </a:fld>
            <a:endParaRPr lang="en-AU"/>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62DD51C7-D6CA-45E6-879B-054BB94851C1}" type="slidenum">
              <a:rPr lang="en-AU" smtClean="0"/>
              <a:t>‹#›</a:t>
            </a:fld>
            <a:endParaRPr lang="en-AU"/>
          </a:p>
        </p:txBody>
      </p:sp>
    </p:spTree>
    <p:extLst>
      <p:ext uri="{BB962C8B-B14F-4D97-AF65-F5344CB8AC3E}">
        <p14:creationId xmlns:p14="http://schemas.microsoft.com/office/powerpoint/2010/main" val="1034772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25D38C4D-8395-4B97-8A7D-C8AB33268EF4}" type="datetimeFigureOut">
              <a:rPr lang="en-AU" smtClean="0"/>
              <a:t>4/02/2025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F8E55C5-93B8-466B-B557-A2831535A198}" type="slidenum">
              <a:rPr lang="en-AU" smtClean="0"/>
              <a:t>‹#›</a:t>
            </a:fld>
            <a:endParaRPr lang="en-AU"/>
          </a:p>
        </p:txBody>
      </p:sp>
    </p:spTree>
    <p:extLst>
      <p:ext uri="{BB962C8B-B14F-4D97-AF65-F5344CB8AC3E}">
        <p14:creationId xmlns:p14="http://schemas.microsoft.com/office/powerpoint/2010/main" val="300284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clubgrants@fairfieldcity.nsw.gov.a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5C5-93B8-466B-B557-A2831535A198}" type="slidenum">
              <a:rPr lang="en-AU" smtClean="0"/>
              <a:t>2</a:t>
            </a:fld>
            <a:endParaRPr lang="en-AU"/>
          </a:p>
        </p:txBody>
      </p:sp>
    </p:spTree>
    <p:extLst>
      <p:ext uri="{BB962C8B-B14F-4D97-AF65-F5344CB8AC3E}">
        <p14:creationId xmlns:p14="http://schemas.microsoft.com/office/powerpoint/2010/main" val="69343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These are the </a:t>
            </a:r>
            <a:r>
              <a:rPr lang="en-US" b="1" dirty="0" err="1"/>
              <a:t>ClubGRANTs</a:t>
            </a:r>
            <a:r>
              <a:rPr lang="en-US" b="1" baseline="0" dirty="0"/>
              <a:t> Priority Areas listed in the </a:t>
            </a:r>
            <a:r>
              <a:rPr lang="en-US" b="1" baseline="0" dirty="0" err="1"/>
              <a:t>ClubGRANTs</a:t>
            </a:r>
            <a:r>
              <a:rPr lang="en-US" b="1" baseline="0" dirty="0"/>
              <a:t> Guidelines </a:t>
            </a:r>
            <a:endParaRPr lang="en-AU"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2EB23F-057D-4CE0-BFA3-241671ED46BC}" type="slidenum">
              <a:rPr lang="en-AU" altLang="en-US" smtClean="0">
                <a:latin typeface="Arial" panose="020B0604020202020204" pitchFamily="34" charset="0"/>
              </a:rPr>
              <a:pPr>
                <a:spcBef>
                  <a:spcPct val="0"/>
                </a:spcBef>
              </a:pPr>
              <a:t>11</a:t>
            </a:fld>
            <a:endParaRPr lang="en-AU" altLang="en-US">
              <a:latin typeface="Arial" panose="020B0604020202020204" pitchFamily="34" charset="0"/>
            </a:endParaRPr>
          </a:p>
        </p:txBody>
      </p:sp>
    </p:spTree>
    <p:extLst>
      <p:ext uri="{BB962C8B-B14F-4D97-AF65-F5344CB8AC3E}">
        <p14:creationId xmlns:p14="http://schemas.microsoft.com/office/powerpoint/2010/main" val="42852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Funding for medical research is not eligible as Category 1 expenditure.</a:t>
            </a:r>
            <a:endParaRPr lang="en-AU"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0F92B-B34D-4885-9184-58C81476AB28}" type="slidenum">
              <a:rPr lang="en-AU" altLang="en-US" smtClean="0">
                <a:latin typeface="Arial" panose="020B0604020202020204" pitchFamily="34" charset="0"/>
              </a:rPr>
              <a:pPr>
                <a:spcBef>
                  <a:spcPct val="0"/>
                </a:spcBef>
              </a:pPr>
              <a:t>12</a:t>
            </a:fld>
            <a:endParaRPr lang="en-AU" altLang="en-US">
              <a:latin typeface="Arial" panose="020B0604020202020204" pitchFamily="34" charset="0"/>
            </a:endParaRPr>
          </a:p>
        </p:txBody>
      </p:sp>
    </p:spTree>
    <p:extLst>
      <p:ext uri="{BB962C8B-B14F-4D97-AF65-F5344CB8AC3E}">
        <p14:creationId xmlns:p14="http://schemas.microsoft.com/office/powerpoint/2010/main" val="293398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0F92B-B34D-4885-9184-58C81476AB28}" type="slidenum">
              <a:rPr lang="en-AU" altLang="en-US" smtClean="0">
                <a:latin typeface="Arial" panose="020B0604020202020204" pitchFamily="34" charset="0"/>
              </a:rPr>
              <a:pPr>
                <a:spcBef>
                  <a:spcPct val="0"/>
                </a:spcBef>
              </a:pPr>
              <a:t>13</a:t>
            </a:fld>
            <a:endParaRPr lang="en-AU" altLang="en-US">
              <a:latin typeface="Arial" panose="020B0604020202020204" pitchFamily="34" charset="0"/>
            </a:endParaRPr>
          </a:p>
        </p:txBody>
      </p:sp>
    </p:spTree>
    <p:extLst>
      <p:ext uri="{BB962C8B-B14F-4D97-AF65-F5344CB8AC3E}">
        <p14:creationId xmlns:p14="http://schemas.microsoft.com/office/powerpoint/2010/main" val="42440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0F92B-B34D-4885-9184-58C81476AB28}" type="slidenum">
              <a:rPr lang="en-AU" altLang="en-US" smtClean="0">
                <a:latin typeface="Arial" panose="020B0604020202020204" pitchFamily="34" charset="0"/>
              </a:rPr>
              <a:pPr>
                <a:spcBef>
                  <a:spcPct val="0"/>
                </a:spcBef>
              </a:pPr>
              <a:t>14</a:t>
            </a:fld>
            <a:endParaRPr lang="en-AU" altLang="en-US">
              <a:latin typeface="Arial" panose="020B0604020202020204" pitchFamily="34" charset="0"/>
            </a:endParaRPr>
          </a:p>
        </p:txBody>
      </p:sp>
    </p:spTree>
    <p:extLst>
      <p:ext uri="{BB962C8B-B14F-4D97-AF65-F5344CB8AC3E}">
        <p14:creationId xmlns:p14="http://schemas.microsoft.com/office/powerpoint/2010/main" val="42880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0F92B-B34D-4885-9184-58C81476AB28}" type="slidenum">
              <a:rPr lang="en-AU" altLang="en-US" smtClean="0">
                <a:latin typeface="Arial" panose="020B0604020202020204" pitchFamily="34" charset="0"/>
              </a:rPr>
              <a:pPr>
                <a:spcBef>
                  <a:spcPct val="0"/>
                </a:spcBef>
              </a:pPr>
              <a:t>15</a:t>
            </a:fld>
            <a:endParaRPr lang="en-AU" altLang="en-US">
              <a:latin typeface="Arial" panose="020B0604020202020204" pitchFamily="34" charset="0"/>
            </a:endParaRPr>
          </a:p>
        </p:txBody>
      </p:sp>
    </p:spTree>
    <p:extLst>
      <p:ext uri="{BB962C8B-B14F-4D97-AF65-F5344CB8AC3E}">
        <p14:creationId xmlns:p14="http://schemas.microsoft.com/office/powerpoint/2010/main" val="351621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Category 2 funding includes</a:t>
            </a:r>
            <a:r>
              <a:rPr lang="en-US" baseline="0" dirty="0"/>
              <a:t> breakfast clubs and projects that include only the cost of equipment (no community development focus)</a:t>
            </a:r>
          </a:p>
          <a:p>
            <a:r>
              <a:rPr lang="en-US" altLang="en-US" baseline="0" dirty="0"/>
              <a:t>Speak to your local club!</a:t>
            </a:r>
            <a:endParaRPr lang="en-AU"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6340EE-807E-4FF3-9D71-946A2C80BE5F}" type="slidenum">
              <a:rPr lang="en-AU" altLang="en-US" smtClean="0">
                <a:latin typeface="Arial" panose="020B0604020202020204" pitchFamily="34" charset="0"/>
              </a:rPr>
              <a:pPr>
                <a:spcBef>
                  <a:spcPct val="0"/>
                </a:spcBef>
              </a:pPr>
              <a:t>16</a:t>
            </a:fld>
            <a:endParaRPr lang="en-AU" altLang="en-US" dirty="0">
              <a:latin typeface="Arial" panose="020B0604020202020204" pitchFamily="34" charset="0"/>
            </a:endParaRPr>
          </a:p>
        </p:txBody>
      </p:sp>
    </p:spTree>
    <p:extLst>
      <p:ext uri="{BB962C8B-B14F-4D97-AF65-F5344CB8AC3E}">
        <p14:creationId xmlns:p14="http://schemas.microsoft.com/office/powerpoint/2010/main" val="183670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Can find category 1 and 2 grants.</a:t>
            </a:r>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17</a:t>
            </a:fld>
            <a:endParaRPr lang="en-AU" altLang="en-US" dirty="0">
              <a:latin typeface="Arial" panose="020B0604020202020204" pitchFamily="34" charset="0"/>
            </a:endParaRPr>
          </a:p>
        </p:txBody>
      </p:sp>
    </p:spTree>
    <p:extLst>
      <p:ext uri="{BB962C8B-B14F-4D97-AF65-F5344CB8AC3E}">
        <p14:creationId xmlns:p14="http://schemas.microsoft.com/office/powerpoint/2010/main" val="129251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Minister approves the eligibility, criteria and application dates for grant rounds under </a:t>
            </a:r>
            <a:r>
              <a:rPr lang="en-US" dirty="0" err="1"/>
              <a:t>ClubGRANTS</a:t>
            </a:r>
            <a:r>
              <a:rPr lang="en-US" dirty="0"/>
              <a:t> Category 3. </a:t>
            </a:r>
          </a:p>
          <a:p>
            <a:r>
              <a:rPr lang="en-US" altLang="en-US" dirty="0"/>
              <a:t>Open twice a year </a:t>
            </a:r>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18</a:t>
            </a:fld>
            <a:endParaRPr lang="en-AU" altLang="en-US">
              <a:latin typeface="Arial" panose="020B0604020202020204" pitchFamily="34" charset="0"/>
            </a:endParaRPr>
          </a:p>
        </p:txBody>
      </p:sp>
    </p:spTree>
    <p:extLst>
      <p:ext uri="{BB962C8B-B14F-4D97-AF65-F5344CB8AC3E}">
        <p14:creationId xmlns:p14="http://schemas.microsoft.com/office/powerpoint/2010/main" val="183835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Category 3</a:t>
            </a:r>
            <a:r>
              <a:rPr lang="en-US" baseline="0" dirty="0"/>
              <a:t> grants are administered by Liquor and Gaming </a:t>
            </a:r>
            <a:endParaRPr lang="en-US" dirty="0"/>
          </a:p>
          <a:p>
            <a:r>
              <a:rPr lang="en-US" dirty="0"/>
              <a:t>The Minister approves the eligibility, criteria and application dates for grant rounds under </a:t>
            </a:r>
            <a:r>
              <a:rPr lang="en-US" dirty="0" err="1"/>
              <a:t>ClubGRANTS</a:t>
            </a:r>
            <a:r>
              <a:rPr lang="en-US" dirty="0"/>
              <a:t> Category 3. </a:t>
            </a:r>
          </a:p>
          <a:p>
            <a:r>
              <a:rPr lang="en-US" altLang="en-US" dirty="0"/>
              <a:t>Open twice a year </a:t>
            </a:r>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19</a:t>
            </a:fld>
            <a:endParaRPr lang="en-AU" altLang="en-US">
              <a:latin typeface="Arial" panose="020B0604020202020204" pitchFamily="34" charset="0"/>
            </a:endParaRPr>
          </a:p>
        </p:txBody>
      </p:sp>
    </p:spTree>
    <p:extLst>
      <p:ext uri="{BB962C8B-B14F-4D97-AF65-F5344CB8AC3E}">
        <p14:creationId xmlns:p14="http://schemas.microsoft.com/office/powerpoint/2010/main" val="319401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20</a:t>
            </a:fld>
            <a:endParaRPr lang="en-AU" altLang="en-US">
              <a:latin typeface="Arial" panose="020B0604020202020204" pitchFamily="34" charset="0"/>
            </a:endParaRPr>
          </a:p>
        </p:txBody>
      </p:sp>
    </p:spTree>
    <p:extLst>
      <p:ext uri="{BB962C8B-B14F-4D97-AF65-F5344CB8AC3E}">
        <p14:creationId xmlns:p14="http://schemas.microsoft.com/office/powerpoint/2010/main" val="308097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5C5-93B8-466B-B557-A2831535A198}" type="slidenum">
              <a:rPr lang="en-AU" smtClean="0"/>
              <a:t>3</a:t>
            </a:fld>
            <a:endParaRPr lang="en-AU"/>
          </a:p>
        </p:txBody>
      </p:sp>
    </p:spTree>
    <p:extLst>
      <p:ext uri="{BB962C8B-B14F-4D97-AF65-F5344CB8AC3E}">
        <p14:creationId xmlns:p14="http://schemas.microsoft.com/office/powerpoint/2010/main" val="3501482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a range of other</a:t>
            </a:r>
            <a:r>
              <a:rPr lang="en-US" altLang="en-US" baseline="0" dirty="0"/>
              <a:t> grant opportunities available throughout the year. Council has a list of Council grants and funding available on our website if you click the link above. </a:t>
            </a:r>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21</a:t>
            </a:fld>
            <a:endParaRPr lang="en-AU" altLang="en-US">
              <a:latin typeface="Arial" panose="020B0604020202020204" pitchFamily="34" charset="0"/>
            </a:endParaRPr>
          </a:p>
        </p:txBody>
      </p:sp>
    </p:spTree>
    <p:extLst>
      <p:ext uri="{BB962C8B-B14F-4D97-AF65-F5344CB8AC3E}">
        <p14:creationId xmlns:p14="http://schemas.microsoft.com/office/powerpoint/2010/main" val="23339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a:t>
            </a:r>
            <a:r>
              <a:rPr lang="en-US" altLang="en-US" baseline="0" dirty="0"/>
              <a:t> two e-newsletters provide up-to-date information on funding information and opportunities! I would encourage you to subscribe to keep up to date with the latest grants information</a:t>
            </a:r>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22</a:t>
            </a:fld>
            <a:endParaRPr lang="en-AU" altLang="en-US">
              <a:latin typeface="Arial" panose="020B0604020202020204" pitchFamily="34" charset="0"/>
            </a:endParaRPr>
          </a:p>
        </p:txBody>
      </p:sp>
    </p:spTree>
    <p:extLst>
      <p:ext uri="{BB962C8B-B14F-4D97-AF65-F5344CB8AC3E}">
        <p14:creationId xmlns:p14="http://schemas.microsoft.com/office/powerpoint/2010/main" val="3594675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This is the eligibility criteria FCC uses to assess the eligibility of the Clubs.</a:t>
            </a:r>
            <a:r>
              <a:rPr lang="en-AU" altLang="en-US" baseline="0" dirty="0"/>
              <a:t> This is then reviewed with the Local Committee who makes the final decisions on what applications fit in Category 1 and 2. </a:t>
            </a:r>
            <a:endParaRPr lang="en-AU"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BBD5A8-AC15-40E1-B09B-A41130469DAE}" type="slidenum">
              <a:rPr lang="en-AU" altLang="en-US" smtClean="0">
                <a:latin typeface="Arial" panose="020B0604020202020204" pitchFamily="34" charset="0"/>
              </a:rPr>
              <a:pPr>
                <a:spcBef>
                  <a:spcPct val="0"/>
                </a:spcBef>
              </a:pPr>
              <a:t>23</a:t>
            </a:fld>
            <a:endParaRPr lang="en-AU" altLang="en-US">
              <a:latin typeface="Arial" panose="020B0604020202020204" pitchFamily="34" charset="0"/>
            </a:endParaRPr>
          </a:p>
        </p:txBody>
      </p:sp>
    </p:spTree>
    <p:extLst>
      <p:ext uri="{BB962C8B-B14F-4D97-AF65-F5344CB8AC3E}">
        <p14:creationId xmlns:p14="http://schemas.microsoft.com/office/powerpoint/2010/main" val="3775029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ahoma" panose="020B0604030504040204" pitchFamily="34" charset="0"/>
              </a:rPr>
              <a:t>Each</a:t>
            </a:r>
            <a:r>
              <a:rPr lang="en-US" altLang="en-US" sz="1200" b="0" baseline="0" dirty="0">
                <a:cs typeface="Tahoma" panose="020B0604030504040204" pitchFamily="34" charset="0"/>
              </a:rPr>
              <a:t> local committee has a different eligibility criteria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ahoma" panose="020B0604030504040204" pitchFamily="34" charset="0"/>
              </a:rPr>
              <a:t>Recipients of </a:t>
            </a:r>
            <a:r>
              <a:rPr lang="en-US" altLang="en-US" sz="1200" dirty="0" err="1">
                <a:cs typeface="Tahoma" panose="020B0604030504040204" pitchFamily="34" charset="0"/>
              </a:rPr>
              <a:t>ClubGRANTS</a:t>
            </a:r>
            <a:r>
              <a:rPr lang="en-US" altLang="en-US" sz="1200" dirty="0">
                <a:cs typeface="Tahoma" panose="020B0604030504040204" pitchFamily="34" charset="0"/>
              </a:rPr>
              <a:t> must have submitted their </a:t>
            </a:r>
            <a:r>
              <a:rPr lang="en-US" altLang="en-US" sz="1200" b="1" dirty="0">
                <a:cs typeface="Tahoma" panose="020B0604030504040204" pitchFamily="34" charset="0"/>
              </a:rPr>
              <a:t>acquittals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cs typeface="Tahoma" panose="020B0604030504040204" pitchFamily="34" charset="0"/>
              </a:rPr>
              <a:t>Must be submitted progress and/ppr acquittal must contact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cs typeface="Tahoma" panose="020B0604030504040204" pitchFamily="34" charset="0"/>
              </a:rPr>
              <a:t>Clubs determine extension, council do not make this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Tahoma" panose="020B0604030504040204" pitchFamily="34" charset="0"/>
            </a:endParaRPr>
          </a:p>
          <a:p>
            <a:endParaRPr lang="en-AU" altLang="en-US" b="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6FB87-44E6-4417-8628-7C0AC3D3C449}" type="slidenum">
              <a:rPr lang="en-AU" altLang="en-US" smtClean="0">
                <a:latin typeface="Arial" panose="020B0604020202020204" pitchFamily="34" charset="0"/>
              </a:rPr>
              <a:pPr>
                <a:spcBef>
                  <a:spcPct val="0"/>
                </a:spcBef>
              </a:pPr>
              <a:t>24</a:t>
            </a:fld>
            <a:endParaRPr lang="en-AU" altLang="en-US">
              <a:latin typeface="Arial" panose="020B0604020202020204" pitchFamily="34" charset="0"/>
            </a:endParaRPr>
          </a:p>
        </p:txBody>
      </p:sp>
    </p:spTree>
    <p:extLst>
      <p:ext uri="{BB962C8B-B14F-4D97-AF65-F5344CB8AC3E}">
        <p14:creationId xmlns:p14="http://schemas.microsoft.com/office/powerpoint/2010/main" val="1058124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ahoma" panose="020B0604030504040204" pitchFamily="34" charset="0"/>
              </a:rPr>
              <a:t>Recipients of </a:t>
            </a:r>
            <a:r>
              <a:rPr lang="en-US" altLang="en-US" sz="1200" dirty="0" err="1">
                <a:cs typeface="Tahoma" panose="020B0604030504040204" pitchFamily="34" charset="0"/>
              </a:rPr>
              <a:t>ClubGRANTS</a:t>
            </a:r>
            <a:r>
              <a:rPr lang="en-US" altLang="en-US" sz="1200" dirty="0">
                <a:cs typeface="Tahoma" panose="020B0604030504040204" pitchFamily="34" charset="0"/>
              </a:rPr>
              <a:t> must have submitted their </a:t>
            </a:r>
            <a:r>
              <a:rPr lang="en-US" altLang="en-US" sz="1200" b="0" dirty="0">
                <a:cs typeface="Tahoma" panose="020B0604030504040204" pitchFamily="34" charset="0"/>
              </a:rPr>
              <a:t>acquittals</a:t>
            </a:r>
            <a:endParaRPr lang="en-AU" altLang="en-US" b="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6FB87-44E6-4417-8628-7C0AC3D3C449}" type="slidenum">
              <a:rPr lang="en-AU" altLang="en-US" smtClean="0">
                <a:latin typeface="Arial" panose="020B0604020202020204" pitchFamily="34" charset="0"/>
              </a:rPr>
              <a:pPr>
                <a:spcBef>
                  <a:spcPct val="0"/>
                </a:spcBef>
              </a:pPr>
              <a:t>25</a:t>
            </a:fld>
            <a:endParaRPr lang="en-AU" altLang="en-US">
              <a:latin typeface="Arial" panose="020B0604020202020204" pitchFamily="34" charset="0"/>
            </a:endParaRPr>
          </a:p>
        </p:txBody>
      </p:sp>
    </p:spTree>
    <p:extLst>
      <p:ext uri="{BB962C8B-B14F-4D97-AF65-F5344CB8AC3E}">
        <p14:creationId xmlns:p14="http://schemas.microsoft.com/office/powerpoint/2010/main" val="3935005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0" dirty="0"/>
              <a:t>Each</a:t>
            </a:r>
            <a:r>
              <a:rPr lang="en-AU" altLang="en-US" b="0" baseline="0" dirty="0"/>
              <a:t> committee (different LGAs) will have different eligibility areas</a:t>
            </a:r>
            <a:endParaRPr lang="en-AU" altLang="en-US" b="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6FB87-44E6-4417-8628-7C0AC3D3C449}" type="slidenum">
              <a:rPr lang="en-AU" altLang="en-US" smtClean="0">
                <a:latin typeface="Arial" panose="020B0604020202020204" pitchFamily="34" charset="0"/>
              </a:rPr>
              <a:pPr>
                <a:spcBef>
                  <a:spcPct val="0"/>
                </a:spcBef>
              </a:pPr>
              <a:t>26</a:t>
            </a:fld>
            <a:endParaRPr lang="en-AU" altLang="en-US">
              <a:latin typeface="Arial" panose="020B0604020202020204" pitchFamily="34" charset="0"/>
            </a:endParaRPr>
          </a:p>
        </p:txBody>
      </p:sp>
    </p:spTree>
    <p:extLst>
      <p:ext uri="{BB962C8B-B14F-4D97-AF65-F5344CB8AC3E}">
        <p14:creationId xmlns:p14="http://schemas.microsoft.com/office/powerpoint/2010/main" val="3271535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ahoma" panose="020B0604030504040204" pitchFamily="34" charset="0"/>
              </a:rPr>
              <a:t>Specific local priority areas identified through </a:t>
            </a:r>
            <a:r>
              <a:rPr lang="en-AU" altLang="en-US" sz="1200" dirty="0">
                <a:cs typeface="Tahoma" panose="020B0604030504040204" pitchFamily="34" charset="0"/>
              </a:rPr>
              <a:t>the 2021 and 2023 Fairfield Conversations. </a:t>
            </a:r>
            <a:r>
              <a:rPr lang="en-US" sz="1200" b="0" i="0" kern="1200" dirty="0">
                <a:solidFill>
                  <a:schemeClr val="tx1"/>
                </a:solidFill>
                <a:effectLst/>
                <a:latin typeface="+mn-lt"/>
                <a:ea typeface="+mn-ea"/>
                <a:cs typeface="+mn-cs"/>
              </a:rPr>
              <a:t>Fairfield Conversations is a social planning and engagement activity with local community service providers that aims to identify current and emerging social needs from the perspective of support services and professionals.</a:t>
            </a:r>
            <a:endParaRPr lang="en-AU"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41B398-210C-4D96-9355-0F1AD936C501}" type="slidenum">
              <a:rPr lang="en-AU" altLang="en-US" smtClean="0">
                <a:solidFill>
                  <a:srgbClr val="000000"/>
                </a:solidFill>
                <a:latin typeface="Arial" panose="020B0604020202020204" pitchFamily="34" charset="0"/>
              </a:rPr>
              <a:pPr>
                <a:spcBef>
                  <a:spcPct val="0"/>
                </a:spcBef>
              </a:pPr>
              <a:t>27</a:t>
            </a:fld>
            <a:endParaRPr lang="en-AU"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57028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Application are acknowledged by </a:t>
            </a:r>
            <a:r>
              <a:rPr lang="en-US" altLang="en-US" dirty="0" err="1"/>
              <a:t>ClubNSW</a:t>
            </a:r>
            <a:r>
              <a:rPr lang="en-US" altLang="en-US" dirty="0"/>
              <a:t> and additional information is sought if required.</a:t>
            </a:r>
            <a:endParaRPr lang="en-AU" altLang="en-US" dirty="0"/>
          </a:p>
          <a:p>
            <a:r>
              <a:rPr lang="en-US" altLang="en-US" dirty="0"/>
              <a:t>Applications are collated and ranked by the </a:t>
            </a:r>
            <a:r>
              <a:rPr lang="en-US" altLang="en-US" dirty="0" err="1"/>
              <a:t>ClubGRANTS</a:t>
            </a:r>
            <a:r>
              <a:rPr lang="en-US" altLang="en-US" dirty="0"/>
              <a:t> assessment subcommittee.</a:t>
            </a:r>
            <a:endParaRPr lang="en-AU" altLang="en-US" dirty="0"/>
          </a:p>
          <a:p>
            <a:r>
              <a:rPr lang="en-US" altLang="en-US" dirty="0"/>
              <a:t>Ranking is added to the database and sent to the participating clubs for decision.</a:t>
            </a:r>
          </a:p>
          <a:p>
            <a:r>
              <a:rPr lang="en-US" altLang="en-US" dirty="0"/>
              <a:t>Clubs allocate funds to the projects they have chosen to fund at Board Meeting</a:t>
            </a:r>
          </a:p>
          <a:p>
            <a:r>
              <a:rPr lang="en-US" altLang="en-US" dirty="0"/>
              <a:t>Successful applicant are informed via mail/email and invited to the </a:t>
            </a:r>
            <a:r>
              <a:rPr lang="en-US" altLang="en-US" dirty="0" err="1"/>
              <a:t>ClubGRANTS</a:t>
            </a:r>
            <a:r>
              <a:rPr lang="en-US" altLang="en-US" dirty="0"/>
              <a:t> Presentation Ceremony in  early August where they will officially meet the funding club representatives.</a:t>
            </a:r>
          </a:p>
          <a:p>
            <a:r>
              <a:rPr lang="en-US" altLang="en-US" dirty="0"/>
              <a:t>Unsuccessful applicants are notified via mail in early August and encouraged to apply again the following year.</a:t>
            </a:r>
          </a:p>
          <a:p>
            <a:r>
              <a:rPr lang="en-US" altLang="en-US" dirty="0"/>
              <a:t>Funds are transferred and the round is </a:t>
            </a:r>
            <a:r>
              <a:rPr lang="en-US" altLang="en-US" dirty="0" err="1"/>
              <a:t>finalised</a:t>
            </a:r>
            <a:r>
              <a:rPr lang="en-US" altLang="en-US" dirty="0"/>
              <a:t>..</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283155-855B-443F-B2A1-6CFEBD7E1D30}" type="slidenum">
              <a:rPr lang="en-AU" altLang="en-US" smtClean="0">
                <a:latin typeface="Arial" panose="020B0604020202020204" pitchFamily="34" charset="0"/>
              </a:rPr>
              <a:pPr>
                <a:spcBef>
                  <a:spcPct val="0"/>
                </a:spcBef>
              </a:pPr>
              <a:t>28</a:t>
            </a:fld>
            <a:endParaRPr lang="en-AU" altLang="en-US">
              <a:latin typeface="Arial" panose="020B0604020202020204" pitchFamily="34" charset="0"/>
            </a:endParaRPr>
          </a:p>
        </p:txBody>
      </p:sp>
    </p:spTree>
    <p:extLst>
      <p:ext uri="{BB962C8B-B14F-4D97-AF65-F5344CB8AC3E}">
        <p14:creationId xmlns:p14="http://schemas.microsoft.com/office/powerpoint/2010/main" val="2889058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Applications are received and collated</a:t>
            </a:r>
          </a:p>
          <a:p>
            <a:r>
              <a:rPr lang="en-AU" altLang="en-US" dirty="0"/>
              <a:t>Each application is assessed by the Assessment subcommittee</a:t>
            </a:r>
          </a:p>
          <a:p>
            <a:r>
              <a:rPr lang="en-AU" altLang="en-US" dirty="0"/>
              <a:t>Assessment is based on eligibility and meeting the community needs as stated on the City Plan</a:t>
            </a:r>
          </a:p>
          <a:p>
            <a:r>
              <a:rPr lang="en-AU" altLang="en-US" dirty="0"/>
              <a:t>Application are then ranked  </a:t>
            </a:r>
          </a:p>
          <a:p>
            <a:r>
              <a:rPr lang="en-AU" altLang="en-US" dirty="0"/>
              <a:t>High </a:t>
            </a:r>
          </a:p>
          <a:p>
            <a:r>
              <a:rPr lang="en-AU" altLang="en-US" dirty="0"/>
              <a:t>Medium  </a:t>
            </a:r>
          </a:p>
          <a:p>
            <a:r>
              <a:rPr lang="en-AU" altLang="en-US" dirty="0"/>
              <a:t>Low</a:t>
            </a:r>
          </a:p>
          <a:p>
            <a:r>
              <a:rPr lang="en-AU" altLang="en-US" dirty="0"/>
              <a:t>Ineligible</a:t>
            </a:r>
          </a:p>
          <a:p>
            <a:r>
              <a:rPr lang="en-US" altLang="en-US" dirty="0"/>
              <a:t>Possible Cat 2</a:t>
            </a:r>
            <a:endParaRPr lang="en-AU" altLang="en-US" dirty="0"/>
          </a:p>
          <a:p>
            <a:r>
              <a:rPr lang="en-AU" altLang="en-US" dirty="0"/>
              <a:t>Scores are entered into the database and the database  is sent to participating Club board of directors</a:t>
            </a:r>
          </a:p>
          <a:p>
            <a:endParaRPr lang="en-AU"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9BB6F2-D64E-4B36-B8E0-D3DA3F40CFCA}" type="slidenum">
              <a:rPr lang="en-AU" altLang="en-US" smtClean="0">
                <a:latin typeface="Arial" panose="020B0604020202020204" pitchFamily="34" charset="0"/>
              </a:rPr>
              <a:pPr>
                <a:spcBef>
                  <a:spcPct val="0"/>
                </a:spcBef>
              </a:pPr>
              <a:t>29</a:t>
            </a:fld>
            <a:endParaRPr lang="en-AU" altLang="en-US">
              <a:latin typeface="Arial" panose="020B0604020202020204" pitchFamily="34" charset="0"/>
            </a:endParaRPr>
          </a:p>
        </p:txBody>
      </p:sp>
    </p:spTree>
    <p:extLst>
      <p:ext uri="{BB962C8B-B14F-4D97-AF65-F5344CB8AC3E}">
        <p14:creationId xmlns:p14="http://schemas.microsoft.com/office/powerpoint/2010/main" val="17302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Previous years, Council</a:t>
            </a:r>
            <a:r>
              <a:rPr lang="en-AU" altLang="en-US" baseline="0" dirty="0"/>
              <a:t> sent through an email with the funding agreement or letter of offer. Last year all applicants were notified via the </a:t>
            </a:r>
            <a:r>
              <a:rPr lang="en-AU" altLang="en-US" baseline="0" dirty="0" err="1"/>
              <a:t>ClubGRANTS</a:t>
            </a:r>
            <a:r>
              <a:rPr lang="en-AU" altLang="en-US" baseline="0" dirty="0"/>
              <a:t> system online – emails were sent online. This process will continue this year.</a:t>
            </a:r>
            <a:endParaRPr lang="en-AU"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F55673-9EC0-463D-BA39-B981608895D9}" type="slidenum">
              <a:rPr lang="en-AU" altLang="en-US" smtClean="0">
                <a:latin typeface="Arial" panose="020B0604020202020204" pitchFamily="34" charset="0"/>
              </a:rPr>
              <a:pPr>
                <a:spcBef>
                  <a:spcPct val="0"/>
                </a:spcBef>
              </a:pPr>
              <a:t>30</a:t>
            </a:fld>
            <a:endParaRPr lang="en-AU" altLang="en-US">
              <a:latin typeface="Arial" panose="020B0604020202020204" pitchFamily="34" charset="0"/>
            </a:endParaRPr>
          </a:p>
        </p:txBody>
      </p:sp>
    </p:spTree>
    <p:extLst>
      <p:ext uri="{BB962C8B-B14F-4D97-AF65-F5344CB8AC3E}">
        <p14:creationId xmlns:p14="http://schemas.microsoft.com/office/powerpoint/2010/main" val="164343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Projects must</a:t>
            </a:r>
            <a:r>
              <a:rPr lang="en-US" altLang="en-US" baseline="0" dirty="0"/>
              <a:t> be specifically targeted at meeting the needs of Fairfield residents </a:t>
            </a:r>
          </a:p>
          <a:p>
            <a:pPr eaLnBrk="1" hangingPunct="1"/>
            <a:r>
              <a:rPr lang="en-US" altLang="en-US" baseline="0" dirty="0"/>
              <a:t>Can be located outside of the Fairfield LGA however must benefit and service the Fairfield Area</a:t>
            </a:r>
            <a:endParaRPr lang="en-US" altLang="en-US" dirty="0"/>
          </a:p>
        </p:txBody>
      </p:sp>
    </p:spTree>
    <p:extLst>
      <p:ext uri="{BB962C8B-B14F-4D97-AF65-F5344CB8AC3E}">
        <p14:creationId xmlns:p14="http://schemas.microsoft.com/office/powerpoint/2010/main" val="3334464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Previous years, Council</a:t>
            </a:r>
            <a:r>
              <a:rPr lang="en-AU" altLang="en-US" baseline="0" dirty="0"/>
              <a:t> sent through an email with the funding agreement or letter of offer. Last year all applicants were notified via the </a:t>
            </a:r>
            <a:r>
              <a:rPr lang="en-AU" altLang="en-US" baseline="0" dirty="0" err="1"/>
              <a:t>ClubGRANTS</a:t>
            </a:r>
            <a:r>
              <a:rPr lang="en-AU" altLang="en-US" baseline="0" dirty="0"/>
              <a:t> system online – emails were sent online. This process will continue this year.</a:t>
            </a:r>
            <a:endParaRPr lang="en-AU"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F55673-9EC0-463D-BA39-B981608895D9}" type="slidenum">
              <a:rPr lang="en-AU" altLang="en-US" smtClean="0">
                <a:latin typeface="Arial" panose="020B0604020202020204" pitchFamily="34" charset="0"/>
              </a:rPr>
              <a:pPr>
                <a:spcBef>
                  <a:spcPct val="0"/>
                </a:spcBef>
              </a:pPr>
              <a:t>31</a:t>
            </a:fld>
            <a:endParaRPr lang="en-AU" altLang="en-US">
              <a:latin typeface="Arial" panose="020B0604020202020204" pitchFamily="34" charset="0"/>
            </a:endParaRPr>
          </a:p>
        </p:txBody>
      </p:sp>
    </p:spTree>
    <p:extLst>
      <p:ext uri="{BB962C8B-B14F-4D97-AF65-F5344CB8AC3E}">
        <p14:creationId xmlns:p14="http://schemas.microsoft.com/office/powerpoint/2010/main" val="3203336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Go to webpage. Follow the link.</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B7BD75-3B09-4BF1-BA3D-D45B69FBDDC8}" type="slidenum">
              <a:rPr lang="en-AU" altLang="en-US" smtClean="0">
                <a:latin typeface="Arial" panose="020B0604020202020204" pitchFamily="34" charset="0"/>
              </a:rPr>
              <a:pPr>
                <a:spcBef>
                  <a:spcPct val="0"/>
                </a:spcBef>
              </a:pPr>
              <a:t>32</a:t>
            </a:fld>
            <a:endParaRPr lang="en-AU" altLang="en-US">
              <a:latin typeface="Arial" panose="020B0604020202020204" pitchFamily="34" charset="0"/>
            </a:endParaRPr>
          </a:p>
        </p:txBody>
      </p:sp>
    </p:spTree>
    <p:extLst>
      <p:ext uri="{BB962C8B-B14F-4D97-AF65-F5344CB8AC3E}">
        <p14:creationId xmlns:p14="http://schemas.microsoft.com/office/powerpoint/2010/main" val="2438557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a:p>
            <a:pPr eaLnBrk="1" hangingPunct="1">
              <a:spcBef>
                <a:spcPct val="0"/>
              </a:spcBef>
            </a:pPr>
            <a:endParaRPr lang="en-AU"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247301-DD41-41A7-A918-6F74208478C6}" type="slidenum">
              <a:rPr lang="en-AU" altLang="en-US" smtClean="0">
                <a:latin typeface="Arial" panose="020B0604020202020204" pitchFamily="34" charset="0"/>
              </a:rPr>
              <a:pPr>
                <a:spcBef>
                  <a:spcPct val="0"/>
                </a:spcBef>
              </a:pPr>
              <a:t>33</a:t>
            </a:fld>
            <a:endParaRPr lang="en-AU" altLang="en-US">
              <a:latin typeface="Arial" panose="020B0604020202020204" pitchFamily="34" charset="0"/>
            </a:endParaRPr>
          </a:p>
        </p:txBody>
      </p:sp>
    </p:spTree>
    <p:extLst>
      <p:ext uri="{BB962C8B-B14F-4D97-AF65-F5344CB8AC3E}">
        <p14:creationId xmlns:p14="http://schemas.microsoft.com/office/powerpoint/2010/main" val="587104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B7BD75-3B09-4BF1-BA3D-D45B69FBDDC8}" type="slidenum">
              <a:rPr lang="en-AU" altLang="en-US" smtClean="0">
                <a:latin typeface="Arial" panose="020B0604020202020204" pitchFamily="34" charset="0"/>
              </a:rPr>
              <a:pPr>
                <a:spcBef>
                  <a:spcPct val="0"/>
                </a:spcBef>
              </a:pPr>
              <a:t>34</a:t>
            </a:fld>
            <a:endParaRPr lang="en-AU" altLang="en-US">
              <a:latin typeface="Arial" panose="020B0604020202020204" pitchFamily="34" charset="0"/>
            </a:endParaRPr>
          </a:p>
        </p:txBody>
      </p:sp>
    </p:spTree>
    <p:extLst>
      <p:ext uri="{BB962C8B-B14F-4D97-AF65-F5344CB8AC3E}">
        <p14:creationId xmlns:p14="http://schemas.microsoft.com/office/powerpoint/2010/main" val="109678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Click</a:t>
            </a:r>
            <a:r>
              <a:rPr lang="en-AU" baseline="0" dirty="0"/>
              <a:t> on the help button at the top right hand side of the page – then click on help for applicants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35</a:t>
            </a:fld>
            <a:endParaRPr lang="en-AU"/>
          </a:p>
        </p:txBody>
      </p:sp>
    </p:spTree>
    <p:extLst>
      <p:ext uri="{BB962C8B-B14F-4D97-AF65-F5344CB8AC3E}">
        <p14:creationId xmlns:p14="http://schemas.microsoft.com/office/powerpoint/2010/main" val="4096372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Then click on help for applicants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36</a:t>
            </a:fld>
            <a:endParaRPr lang="en-AU"/>
          </a:p>
        </p:txBody>
      </p:sp>
    </p:spTree>
    <p:extLst>
      <p:ext uri="{BB962C8B-B14F-4D97-AF65-F5344CB8AC3E}">
        <p14:creationId xmlns:p14="http://schemas.microsoft.com/office/powerpoint/2010/main" val="1238140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now video tutorials</a:t>
            </a:r>
            <a:r>
              <a:rPr lang="en-AU" baseline="0" dirty="0"/>
              <a:t> available for applicants to help guide you through the system. Another new feature is how to add a new user to an existing applicant account – this is a common problem we have seen before with staff turnover. Please try where possible to have a generic grants email address to ensure messages are being delivered to the right person and progress/acquittal reports are being completed.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37</a:t>
            </a:fld>
            <a:endParaRPr lang="en-AU"/>
          </a:p>
        </p:txBody>
      </p:sp>
    </p:spTree>
    <p:extLst>
      <p:ext uri="{BB962C8B-B14F-4D97-AF65-F5344CB8AC3E}">
        <p14:creationId xmlns:p14="http://schemas.microsoft.com/office/powerpoint/2010/main" val="2442878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rang</a:t>
            </a:r>
            <a:r>
              <a:rPr lang="en-AU" baseline="0" dirty="0"/>
              <a:t>e </a:t>
            </a:r>
            <a:r>
              <a:rPr lang="en-AU" dirty="0"/>
              <a:t>of applicant manuals (hard copy versions are</a:t>
            </a:r>
            <a:r>
              <a:rPr lang="en-AU" baseline="0" dirty="0"/>
              <a:t> available at the front).  Applicant manuals are available in English, Vietnamese, Chinese and Arabic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38</a:t>
            </a:fld>
            <a:endParaRPr lang="en-AU"/>
          </a:p>
        </p:txBody>
      </p:sp>
    </p:spTree>
    <p:extLst>
      <p:ext uri="{BB962C8B-B14F-4D97-AF65-F5344CB8AC3E}">
        <p14:creationId xmlns:p14="http://schemas.microsoft.com/office/powerpoint/2010/main" val="2026236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Help page also has a list of frequently</a:t>
            </a:r>
            <a:r>
              <a:rPr lang="en-AU" baseline="0" dirty="0"/>
              <a:t> asked questions</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39</a:t>
            </a:fld>
            <a:endParaRPr lang="en-AU"/>
          </a:p>
        </p:txBody>
      </p:sp>
    </p:spTree>
    <p:extLst>
      <p:ext uri="{BB962C8B-B14F-4D97-AF65-F5344CB8AC3E}">
        <p14:creationId xmlns:p14="http://schemas.microsoft.com/office/powerpoint/2010/main" val="3377401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resources are also available on the</a:t>
            </a:r>
            <a:r>
              <a:rPr lang="en-AU" baseline="0" dirty="0"/>
              <a:t> help page.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40</a:t>
            </a:fld>
            <a:endParaRPr lang="en-AU"/>
          </a:p>
        </p:txBody>
      </p:sp>
    </p:spTree>
    <p:extLst>
      <p:ext uri="{BB962C8B-B14F-4D97-AF65-F5344CB8AC3E}">
        <p14:creationId xmlns:p14="http://schemas.microsoft.com/office/powerpoint/2010/main" val="395548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Keep up to date</a:t>
            </a:r>
            <a:r>
              <a:rPr lang="en-US" altLang="en-US" baseline="0" dirty="0"/>
              <a:t> with </a:t>
            </a:r>
            <a:r>
              <a:rPr lang="en-US" altLang="en-US" baseline="0" dirty="0" err="1"/>
              <a:t>ClubGRANTS</a:t>
            </a:r>
            <a:r>
              <a:rPr lang="en-US" altLang="en-US" baseline="0" dirty="0"/>
              <a:t> guidelines – they were last updated in September 2023 but are generally updated every year or two. Read the guidelines carefully. </a:t>
            </a:r>
            <a:endParaRPr lang="en-US" altLang="en-US" dirty="0"/>
          </a:p>
        </p:txBody>
      </p:sp>
    </p:spTree>
    <p:extLst>
      <p:ext uri="{BB962C8B-B14F-4D97-AF65-F5344CB8AC3E}">
        <p14:creationId xmlns:p14="http://schemas.microsoft.com/office/powerpoint/2010/main" val="922038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all technical enquiries relating to the </a:t>
            </a:r>
            <a:r>
              <a:rPr lang="en-AU" sz="1200" kern="1200" dirty="0" err="1">
                <a:solidFill>
                  <a:schemeClr val="tx1"/>
                </a:solidFill>
                <a:effectLst/>
                <a:latin typeface="+mn-lt"/>
                <a:ea typeface="+mn-ea"/>
                <a:cs typeface="+mn-cs"/>
              </a:rPr>
              <a:t>ClubGRANTS</a:t>
            </a:r>
            <a:r>
              <a:rPr lang="en-AU" sz="1200" kern="1200" dirty="0">
                <a:solidFill>
                  <a:schemeClr val="tx1"/>
                </a:solidFill>
                <a:effectLst/>
                <a:latin typeface="+mn-lt"/>
                <a:ea typeface="+mn-ea"/>
                <a:cs typeface="+mn-cs"/>
              </a:rPr>
              <a:t> Online website (e.g. application submissions, technical/system issues), please contact </a:t>
            </a:r>
            <a:r>
              <a:rPr lang="en-AU" sz="1200" kern="1200" dirty="0" err="1">
                <a:solidFill>
                  <a:schemeClr val="tx1"/>
                </a:solidFill>
                <a:effectLst/>
                <a:latin typeface="+mn-lt"/>
                <a:ea typeface="+mn-ea"/>
                <a:cs typeface="+mn-cs"/>
              </a:rPr>
              <a:t>ClubsNSW</a:t>
            </a:r>
            <a:r>
              <a:rPr lang="en-AU" sz="1200" kern="1200" dirty="0">
                <a:solidFill>
                  <a:schemeClr val="tx1"/>
                </a:solidFill>
                <a:effectLst/>
                <a:latin typeface="+mn-lt"/>
                <a:ea typeface="+mn-ea"/>
                <a:cs typeface="+mn-cs"/>
              </a:rPr>
              <a:t> MEC on 1300 730 001.</a:t>
            </a:r>
          </a:p>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41</a:t>
            </a:fld>
            <a:endParaRPr lang="en-AU"/>
          </a:p>
        </p:txBody>
      </p:sp>
    </p:spTree>
    <p:extLst>
      <p:ext uri="{BB962C8B-B14F-4D97-AF65-F5344CB8AC3E}">
        <p14:creationId xmlns:p14="http://schemas.microsoft.com/office/powerpoint/2010/main" val="3435340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any enquiries relating to your project (e.g. project ideas, eligibility criteria), please contact The Grants Team on 9725 0222 or </a:t>
            </a:r>
            <a:r>
              <a:rPr lang="en-AU" sz="1200" u="none" strike="noStrike" kern="1200" dirty="0">
                <a:solidFill>
                  <a:schemeClr val="tx1"/>
                </a:solidFill>
                <a:effectLst/>
                <a:latin typeface="+mn-lt"/>
                <a:ea typeface="+mn-ea"/>
                <a:cs typeface="+mn-cs"/>
                <a:hlinkClick r:id="rId3"/>
              </a:rPr>
              <a:t>clubgrants@fairfieldcity.nsw.gov.au</a:t>
            </a:r>
            <a:r>
              <a:rPr lang="en-AU" sz="1200" u="none" strike="noStrike"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42</a:t>
            </a:fld>
            <a:endParaRPr lang="en-AU"/>
          </a:p>
        </p:txBody>
      </p:sp>
    </p:spTree>
    <p:extLst>
      <p:ext uri="{BB962C8B-B14F-4D97-AF65-F5344CB8AC3E}">
        <p14:creationId xmlns:p14="http://schemas.microsoft.com/office/powerpoint/2010/main" val="1045172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43</a:t>
            </a:fld>
            <a:endParaRPr lang="en-AU"/>
          </a:p>
        </p:txBody>
      </p:sp>
    </p:spTree>
    <p:extLst>
      <p:ext uri="{BB962C8B-B14F-4D97-AF65-F5344CB8AC3E}">
        <p14:creationId xmlns:p14="http://schemas.microsoft.com/office/powerpoint/2010/main" val="3806415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44</a:t>
            </a:fld>
            <a:endParaRPr lang="en-AU"/>
          </a:p>
        </p:txBody>
      </p:sp>
    </p:spTree>
    <p:extLst>
      <p:ext uri="{BB962C8B-B14F-4D97-AF65-F5344CB8AC3E}">
        <p14:creationId xmlns:p14="http://schemas.microsoft.com/office/powerpoint/2010/main" val="423510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Part funding options – e.g. 30k</a:t>
            </a:r>
            <a:r>
              <a:rPr lang="en-AU" baseline="0" dirty="0"/>
              <a:t> from Mounties, 20k from </a:t>
            </a:r>
            <a:r>
              <a:rPr lang="en-AU" baseline="0" dirty="0" err="1"/>
              <a:t>Cabravale</a:t>
            </a:r>
            <a:r>
              <a:rPr lang="en-AU" baseline="0" dirty="0"/>
              <a:t>, or streamline funding</a:t>
            </a:r>
          </a:p>
          <a:p>
            <a:r>
              <a:rPr lang="en-AU" baseline="0" dirty="0"/>
              <a:t>Answer question – about part funding – yes or no</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45</a:t>
            </a:fld>
            <a:endParaRPr lang="en-AU"/>
          </a:p>
        </p:txBody>
      </p:sp>
    </p:spTree>
    <p:extLst>
      <p:ext uri="{BB962C8B-B14F-4D97-AF65-F5344CB8AC3E}">
        <p14:creationId xmlns:p14="http://schemas.microsoft.com/office/powerpoint/2010/main" val="564594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budget should be clear –</a:t>
            </a:r>
            <a:r>
              <a:rPr lang="en-AU" baseline="0" dirty="0"/>
              <a:t> detail the expenses as much as possible</a:t>
            </a:r>
          </a:p>
          <a:p>
            <a:r>
              <a:rPr lang="en-AU" baseline="0" dirty="0"/>
              <a:t>This is quite vague and difficult for the assessors to understand exactly what the money will be spent on and whether it is value for money</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46</a:t>
            </a:fld>
            <a:endParaRPr lang="en-AU"/>
          </a:p>
        </p:txBody>
      </p:sp>
    </p:spTree>
    <p:extLst>
      <p:ext uri="{BB962C8B-B14F-4D97-AF65-F5344CB8AC3E}">
        <p14:creationId xmlns:p14="http://schemas.microsoft.com/office/powerpoint/2010/main" val="3012792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Additional </a:t>
            </a:r>
          </a:p>
        </p:txBody>
      </p:sp>
      <p:sp>
        <p:nvSpPr>
          <p:cNvPr id="4" name="Slide Number Placeholder 3"/>
          <p:cNvSpPr>
            <a:spLocks noGrp="1"/>
          </p:cNvSpPr>
          <p:nvPr>
            <p:ph type="sldNum" sz="quarter" idx="10"/>
          </p:nvPr>
        </p:nvSpPr>
        <p:spPr/>
        <p:txBody>
          <a:bodyPr/>
          <a:lstStyle/>
          <a:p>
            <a:fld id="{0F8E55C5-93B8-466B-B557-A2831535A198}" type="slidenum">
              <a:rPr lang="en-AU" smtClean="0"/>
              <a:t>47</a:t>
            </a:fld>
            <a:endParaRPr lang="en-AU"/>
          </a:p>
        </p:txBody>
      </p:sp>
    </p:spTree>
    <p:extLst>
      <p:ext uri="{BB962C8B-B14F-4D97-AF65-F5344CB8AC3E}">
        <p14:creationId xmlns:p14="http://schemas.microsoft.com/office/powerpoint/2010/main" val="3574514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Workplans are required</a:t>
            </a:r>
          </a:p>
        </p:txBody>
      </p:sp>
      <p:sp>
        <p:nvSpPr>
          <p:cNvPr id="4" name="Slide Number Placeholder 3"/>
          <p:cNvSpPr>
            <a:spLocks noGrp="1"/>
          </p:cNvSpPr>
          <p:nvPr>
            <p:ph type="sldNum" sz="quarter" idx="10"/>
          </p:nvPr>
        </p:nvSpPr>
        <p:spPr/>
        <p:txBody>
          <a:bodyPr/>
          <a:lstStyle/>
          <a:p>
            <a:fld id="{0F8E55C5-93B8-466B-B557-A2831535A198}" type="slidenum">
              <a:rPr lang="en-AU" smtClean="0"/>
              <a:t>48</a:t>
            </a:fld>
            <a:endParaRPr lang="en-AU"/>
          </a:p>
        </p:txBody>
      </p:sp>
    </p:spTree>
    <p:extLst>
      <p:ext uri="{BB962C8B-B14F-4D97-AF65-F5344CB8AC3E}">
        <p14:creationId xmlns:p14="http://schemas.microsoft.com/office/powerpoint/2010/main" val="3302795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5C5-93B8-466B-B557-A2831535A198}" type="slidenum">
              <a:rPr lang="en-AU" smtClean="0"/>
              <a:t>49</a:t>
            </a:fld>
            <a:endParaRPr lang="en-AU"/>
          </a:p>
        </p:txBody>
      </p:sp>
    </p:spTree>
    <p:extLst>
      <p:ext uri="{BB962C8B-B14F-4D97-AF65-F5344CB8AC3E}">
        <p14:creationId xmlns:p14="http://schemas.microsoft.com/office/powerpoint/2010/main" val="3510483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5C5-93B8-466B-B557-A2831535A198}" type="slidenum">
              <a:rPr lang="en-AU" smtClean="0"/>
              <a:t>50</a:t>
            </a:fld>
            <a:endParaRPr lang="en-AU"/>
          </a:p>
        </p:txBody>
      </p:sp>
    </p:spTree>
    <p:extLst>
      <p:ext uri="{BB962C8B-B14F-4D97-AF65-F5344CB8AC3E}">
        <p14:creationId xmlns:p14="http://schemas.microsoft.com/office/powerpoint/2010/main" val="150220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11 participating clubs:</a:t>
            </a:r>
          </a:p>
          <a:p>
            <a:r>
              <a:rPr lang="en-AU" altLang="en-US" dirty="0"/>
              <a:t>Club Marconi</a:t>
            </a:r>
          </a:p>
          <a:p>
            <a:r>
              <a:rPr lang="en-AU" altLang="en-US" dirty="0" err="1"/>
              <a:t>Triglav</a:t>
            </a:r>
            <a:r>
              <a:rPr lang="en-AU" altLang="en-US" baseline="0" dirty="0"/>
              <a:t> Mounties Group – St John’s Park</a:t>
            </a:r>
          </a:p>
          <a:p>
            <a:r>
              <a:rPr lang="en-AU" altLang="en-US" dirty="0"/>
              <a:t>Cabramatta Rugby Leagues Club </a:t>
            </a:r>
          </a:p>
          <a:p>
            <a:r>
              <a:rPr lang="en-AU" altLang="en-US" dirty="0"/>
              <a:t>St John’s Park Bowling Club</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Canley Heights RSL</a:t>
            </a:r>
          </a:p>
          <a:p>
            <a:r>
              <a:rPr lang="en-AU" altLang="en-US" dirty="0"/>
              <a:t>Fairfield RSL</a:t>
            </a:r>
          </a:p>
          <a:p>
            <a:r>
              <a:rPr lang="en-AU" altLang="en-US" dirty="0">
                <a:solidFill>
                  <a:srgbClr val="000000"/>
                </a:solidFill>
              </a:rPr>
              <a:t>Mekong Mounties Group – Cabramatta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Mounties - Mount Pritchard</a:t>
            </a:r>
            <a:endParaRPr lang="en-AU"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Cabra-Vale Diggers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Smithfield RSL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Cabramatta Bowls</a:t>
            </a:r>
          </a:p>
          <a:p>
            <a:endParaRPr lang="en-US" sz="1200" b="0" i="0" kern="120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8AD7E0-3CA3-4308-BD31-A2442262FC37}" type="slidenum">
              <a:rPr lang="en-AU" altLang="en-US" smtClean="0">
                <a:latin typeface="Arial" panose="020B0604020202020204" pitchFamily="34" charset="0"/>
              </a:rPr>
              <a:pPr>
                <a:spcBef>
                  <a:spcPct val="0"/>
                </a:spcBef>
              </a:pPr>
              <a:t>6</a:t>
            </a:fld>
            <a:endParaRPr lang="en-AU" altLang="en-US">
              <a:latin typeface="Arial" panose="020B0604020202020204" pitchFamily="34" charset="0"/>
            </a:endParaRPr>
          </a:p>
        </p:txBody>
      </p:sp>
    </p:spTree>
    <p:extLst>
      <p:ext uri="{BB962C8B-B14F-4D97-AF65-F5344CB8AC3E}">
        <p14:creationId xmlns:p14="http://schemas.microsoft.com/office/powerpoint/2010/main" val="1315482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a club knows about your </a:t>
            </a:r>
            <a:r>
              <a:rPr lang="en-US" dirty="0" err="1"/>
              <a:t>organisation</a:t>
            </a:r>
            <a:r>
              <a:rPr lang="en-US" dirty="0"/>
              <a:t> and the type of work you do, the more likely you are to receive funding. Likewise, the more you know about a club, the better you can tailor your application to meet their values and </a:t>
            </a:r>
            <a:r>
              <a:rPr lang="en-US"/>
              <a:t>interestsc</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51</a:t>
            </a:fld>
            <a:endParaRPr lang="en-AU"/>
          </a:p>
        </p:txBody>
      </p:sp>
    </p:spTree>
    <p:extLst>
      <p:ext uri="{BB962C8B-B14F-4D97-AF65-F5344CB8AC3E}">
        <p14:creationId xmlns:p14="http://schemas.microsoft.com/office/powerpoint/2010/main" val="3292430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of feedback – reasons they were not funded</a:t>
            </a:r>
          </a:p>
        </p:txBody>
      </p:sp>
      <p:sp>
        <p:nvSpPr>
          <p:cNvPr id="4" name="Slide Number Placeholder 3"/>
          <p:cNvSpPr>
            <a:spLocks noGrp="1"/>
          </p:cNvSpPr>
          <p:nvPr>
            <p:ph type="sldNum" sz="quarter" idx="10"/>
          </p:nvPr>
        </p:nvSpPr>
        <p:spPr/>
        <p:txBody>
          <a:bodyPr/>
          <a:lstStyle/>
          <a:p>
            <a:fld id="{0F8E55C5-93B8-466B-B557-A2831535A198}" type="slidenum">
              <a:rPr lang="en-AU" smtClean="0"/>
              <a:t>52</a:t>
            </a:fld>
            <a:endParaRPr lang="en-AU"/>
          </a:p>
        </p:txBody>
      </p:sp>
    </p:spTree>
    <p:extLst>
      <p:ext uri="{BB962C8B-B14F-4D97-AF65-F5344CB8AC3E}">
        <p14:creationId xmlns:p14="http://schemas.microsoft.com/office/powerpoint/2010/main" val="4210933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Outline</a:t>
            </a:r>
            <a:r>
              <a:rPr lang="en-AU" baseline="0" dirty="0"/>
              <a:t> statistics – to highlight evidence of need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53</a:t>
            </a:fld>
            <a:endParaRPr lang="en-AU"/>
          </a:p>
        </p:txBody>
      </p:sp>
    </p:spTree>
    <p:extLst>
      <p:ext uri="{BB962C8B-B14F-4D97-AF65-F5344CB8AC3E}">
        <p14:creationId xmlns:p14="http://schemas.microsoft.com/office/powerpoint/2010/main" val="256953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Fairfield Conversations is a social planning and engagement activity with local community service providers that aimed to identify current and emerging social needs from the perspective of support services and professionals. </a:t>
            </a:r>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54</a:t>
            </a:fld>
            <a:endParaRPr lang="en-AU"/>
          </a:p>
        </p:txBody>
      </p:sp>
    </p:spTree>
    <p:extLst>
      <p:ext uri="{BB962C8B-B14F-4D97-AF65-F5344CB8AC3E}">
        <p14:creationId xmlns:p14="http://schemas.microsoft.com/office/powerpoint/2010/main" val="3943717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55</a:t>
            </a:fld>
            <a:endParaRPr lang="en-AU"/>
          </a:p>
        </p:txBody>
      </p:sp>
    </p:spTree>
    <p:extLst>
      <p:ext uri="{BB962C8B-B14F-4D97-AF65-F5344CB8AC3E}">
        <p14:creationId xmlns:p14="http://schemas.microsoft.com/office/powerpoint/2010/main" val="2642636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56</a:t>
            </a:fld>
            <a:endParaRPr lang="en-AU"/>
          </a:p>
        </p:txBody>
      </p:sp>
    </p:spTree>
    <p:extLst>
      <p:ext uri="{BB962C8B-B14F-4D97-AF65-F5344CB8AC3E}">
        <p14:creationId xmlns:p14="http://schemas.microsoft.com/office/powerpoint/2010/main" val="788830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57</a:t>
            </a:fld>
            <a:endParaRPr lang="en-AU"/>
          </a:p>
        </p:txBody>
      </p:sp>
    </p:spTree>
    <p:extLst>
      <p:ext uri="{BB962C8B-B14F-4D97-AF65-F5344CB8AC3E}">
        <p14:creationId xmlns:p14="http://schemas.microsoft.com/office/powerpoint/2010/main" val="695096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8E55C5-93B8-466B-B557-A2831535A198}" type="slidenum">
              <a:rPr lang="en-AU" smtClean="0"/>
              <a:t>58</a:t>
            </a:fld>
            <a:endParaRPr lang="en-AU"/>
          </a:p>
        </p:txBody>
      </p:sp>
    </p:spTree>
    <p:extLst>
      <p:ext uri="{BB962C8B-B14F-4D97-AF65-F5344CB8AC3E}">
        <p14:creationId xmlns:p14="http://schemas.microsoft.com/office/powerpoint/2010/main" val="4189082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5C5-93B8-466B-B557-A2831535A198}" type="slidenum">
              <a:rPr lang="en-AU" smtClean="0"/>
              <a:t>59</a:t>
            </a:fld>
            <a:endParaRPr lang="en-AU"/>
          </a:p>
        </p:txBody>
      </p:sp>
    </p:spTree>
    <p:extLst>
      <p:ext uri="{BB962C8B-B14F-4D97-AF65-F5344CB8AC3E}">
        <p14:creationId xmlns:p14="http://schemas.microsoft.com/office/powerpoint/2010/main" val="4075156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5C5-93B8-466B-B557-A2831535A198}" type="slidenum">
              <a:rPr lang="en-AU" smtClean="0"/>
              <a:t>60</a:t>
            </a:fld>
            <a:endParaRPr lang="en-AU"/>
          </a:p>
        </p:txBody>
      </p:sp>
    </p:spTree>
    <p:extLst>
      <p:ext uri="{BB962C8B-B14F-4D97-AF65-F5344CB8AC3E}">
        <p14:creationId xmlns:p14="http://schemas.microsoft.com/office/powerpoint/2010/main" val="126721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Applications close at 5pm on Friday</a:t>
            </a:r>
            <a:r>
              <a:rPr lang="en-AU" altLang="en-US" baseline="0" dirty="0"/>
              <a:t> 31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baseline="0" dirty="0"/>
              <a:t>New guidelines and change of applications dates as per September 2023 guidelines</a:t>
            </a:r>
            <a:endParaRPr lang="en-AU"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41B398-210C-4D96-9355-0F1AD936C501}" type="slidenum">
              <a:rPr lang="en-AU" altLang="en-US" smtClean="0">
                <a:solidFill>
                  <a:srgbClr val="000000"/>
                </a:solidFill>
                <a:latin typeface="Arial" panose="020B0604020202020204" pitchFamily="34" charset="0"/>
              </a:rPr>
              <a:pPr>
                <a:spcBef>
                  <a:spcPct val="0"/>
                </a:spcBef>
              </a:pPr>
              <a:t>7</a:t>
            </a:fld>
            <a:endParaRPr lang="en-AU"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3137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Can find category 1 and 2 grants???</a:t>
            </a:r>
            <a:endParaRPr lang="en-AU"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1FB36-5302-44EA-9807-7B7C4F04AB09}" type="slidenum">
              <a:rPr lang="en-AU" altLang="en-US" smtClean="0">
                <a:latin typeface="Arial" panose="020B0604020202020204" pitchFamily="34" charset="0"/>
              </a:rPr>
              <a:pPr>
                <a:spcBef>
                  <a:spcPct val="0"/>
                </a:spcBef>
              </a:pPr>
              <a:t>8</a:t>
            </a:fld>
            <a:endParaRPr lang="en-AU" altLang="en-US">
              <a:latin typeface="Arial" panose="020B0604020202020204" pitchFamily="34" charset="0"/>
            </a:endParaRPr>
          </a:p>
        </p:txBody>
      </p:sp>
    </p:spTree>
    <p:extLst>
      <p:ext uri="{BB962C8B-B14F-4D97-AF65-F5344CB8AC3E}">
        <p14:creationId xmlns:p14="http://schemas.microsoft.com/office/powerpoint/2010/main" val="423536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Council</a:t>
            </a:r>
            <a:r>
              <a:rPr lang="en-AU" altLang="en-US" baseline="0" dirty="0"/>
              <a:t> administers Category 1 funds ONLY</a:t>
            </a:r>
          </a:p>
          <a:p>
            <a:endParaRPr lang="en-AU"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AE7BE7-A964-4150-A2B7-8524E8802EA3}" type="slidenum">
              <a:rPr lang="en-AU" altLang="en-US" smtClean="0">
                <a:latin typeface="Arial" panose="020B0604020202020204" pitchFamily="34" charset="0"/>
              </a:rPr>
              <a:pPr>
                <a:spcBef>
                  <a:spcPct val="0"/>
                </a:spcBef>
              </a:pPr>
              <a:t>9</a:t>
            </a:fld>
            <a:endParaRPr lang="en-AU" altLang="en-US">
              <a:latin typeface="Arial" panose="020B0604020202020204" pitchFamily="34" charset="0"/>
            </a:endParaRPr>
          </a:p>
        </p:txBody>
      </p:sp>
    </p:spTree>
    <p:extLst>
      <p:ext uri="{BB962C8B-B14F-4D97-AF65-F5344CB8AC3E}">
        <p14:creationId xmlns:p14="http://schemas.microsoft.com/office/powerpoint/2010/main" val="137317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I’ll run</a:t>
            </a:r>
            <a:r>
              <a:rPr lang="en-AU" altLang="en-US" baseline="0" dirty="0"/>
              <a:t> through some examples of projects previously funded last year towards the end of the session to give you an idea of the types and variety of projects funded </a:t>
            </a:r>
          </a:p>
          <a:p>
            <a:r>
              <a:rPr lang="en-AU" altLang="en-US" baseline="0" dirty="0"/>
              <a:t>Community Outcome</a:t>
            </a:r>
            <a:endParaRPr lang="en-AU"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173A18-765E-444C-9D32-92EACCBD1F98}" type="slidenum">
              <a:rPr lang="en-AU" altLang="en-US" smtClean="0">
                <a:latin typeface="Arial" panose="020B0604020202020204" pitchFamily="34" charset="0"/>
              </a:rPr>
              <a:pPr>
                <a:spcBef>
                  <a:spcPct val="0"/>
                </a:spcBef>
              </a:pPr>
              <a:t>10</a:t>
            </a:fld>
            <a:endParaRPr lang="en-AU" altLang="en-US">
              <a:latin typeface="Arial" panose="020B0604020202020204" pitchFamily="34" charset="0"/>
            </a:endParaRPr>
          </a:p>
        </p:txBody>
      </p:sp>
    </p:spTree>
    <p:extLst>
      <p:ext uri="{BB962C8B-B14F-4D97-AF65-F5344CB8AC3E}">
        <p14:creationId xmlns:p14="http://schemas.microsoft.com/office/powerpoint/2010/main" val="99139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7EDC2C8-943D-4FC9-98DA-A696CA74CB2D}" type="datetimeFigureOut">
              <a:rPr lang="en-AU" smtClean="0"/>
              <a:t>4/02/2025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2091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EDC2C8-943D-4FC9-98DA-A696CA74CB2D}" type="datetimeFigureOut">
              <a:rPr lang="en-AU" smtClean="0"/>
              <a:t>4/02/2025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11222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EDC2C8-943D-4FC9-98DA-A696CA74CB2D}" type="datetimeFigureOut">
              <a:rPr lang="en-AU" smtClean="0"/>
              <a:t>4/02/2025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57955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6" name="Freeform 85"/>
          <p:cNvSpPr/>
          <p:nvPr userDrawn="1"/>
        </p:nvSpPr>
        <p:spPr>
          <a:xfrm>
            <a:off x="-96009" y="-1"/>
            <a:ext cx="12336692" cy="6865227"/>
          </a:xfrm>
          <a:custGeom>
            <a:avLst/>
            <a:gdLst>
              <a:gd name="connsiteX0" fmla="*/ 0 w 9252519"/>
              <a:gd name="connsiteY0" fmla="*/ 0 h 6865227"/>
              <a:gd name="connsiteX1" fmla="*/ 9252519 w 9252519"/>
              <a:gd name="connsiteY1" fmla="*/ 0 h 6865227"/>
              <a:gd name="connsiteX2" fmla="*/ 9252519 w 9252519"/>
              <a:gd name="connsiteY2" fmla="*/ 975702 h 6865227"/>
              <a:gd name="connsiteX3" fmla="*/ 9252519 w 9252519"/>
              <a:gd name="connsiteY3" fmla="*/ 4827406 h 6865227"/>
              <a:gd name="connsiteX4" fmla="*/ 9252519 w 9252519"/>
              <a:gd name="connsiteY4" fmla="*/ 6865227 h 6865227"/>
              <a:gd name="connsiteX5" fmla="*/ 0 w 9252519"/>
              <a:gd name="connsiteY5" fmla="*/ 6865227 h 6865227"/>
              <a:gd name="connsiteX6" fmla="*/ 0 w 9252519"/>
              <a:gd name="connsiteY6" fmla="*/ 0 h 686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2519" h="6865227">
                <a:moveTo>
                  <a:pt x="0" y="0"/>
                </a:moveTo>
                <a:lnTo>
                  <a:pt x="9252519" y="0"/>
                </a:lnTo>
                <a:lnTo>
                  <a:pt x="9252519" y="975702"/>
                </a:lnTo>
                <a:lnTo>
                  <a:pt x="9252519" y="4827406"/>
                </a:lnTo>
                <a:lnTo>
                  <a:pt x="9252519" y="6865227"/>
                </a:lnTo>
                <a:lnTo>
                  <a:pt x="0" y="6865227"/>
                </a:lnTo>
                <a:lnTo>
                  <a:pt x="0" y="0"/>
                </a:lnTo>
                <a:close/>
              </a:path>
            </a:pathLst>
          </a:cu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dirty="0"/>
          </a:p>
        </p:txBody>
      </p:sp>
      <p:sp>
        <p:nvSpPr>
          <p:cNvPr id="67" name="Freeform 66"/>
          <p:cNvSpPr/>
          <p:nvPr userDrawn="1"/>
        </p:nvSpPr>
        <p:spPr>
          <a:xfrm>
            <a:off x="-96011" y="5287529"/>
            <a:ext cx="3778619" cy="1584719"/>
          </a:xfrm>
          <a:custGeom>
            <a:avLst/>
            <a:gdLst>
              <a:gd name="connsiteX0" fmla="*/ 868681 w 2811444"/>
              <a:gd name="connsiteY0" fmla="*/ 0 h 1572126"/>
              <a:gd name="connsiteX1" fmla="*/ 2811444 w 2811444"/>
              <a:gd name="connsiteY1" fmla="*/ 1572126 h 1572126"/>
              <a:gd name="connsiteX2" fmla="*/ 0 w 2811444"/>
              <a:gd name="connsiteY2" fmla="*/ 1572126 h 1572126"/>
              <a:gd name="connsiteX3" fmla="*/ 0 w 2811444"/>
              <a:gd name="connsiteY3" fmla="*/ 702956 h 1572126"/>
              <a:gd name="connsiteX4" fmla="*/ 868681 w 2811444"/>
              <a:gd name="connsiteY4" fmla="*/ 0 h 157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444" h="1572126">
                <a:moveTo>
                  <a:pt x="868681" y="0"/>
                </a:moveTo>
                <a:lnTo>
                  <a:pt x="2811444" y="1572126"/>
                </a:lnTo>
                <a:lnTo>
                  <a:pt x="0" y="1572126"/>
                </a:lnTo>
                <a:lnTo>
                  <a:pt x="0" y="702956"/>
                </a:lnTo>
                <a:lnTo>
                  <a:pt x="868681" y="0"/>
                </a:lnTo>
                <a:close/>
              </a:path>
            </a:pathLst>
          </a:cu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dirty="0"/>
          </a:p>
        </p:txBody>
      </p:sp>
      <p:sp>
        <p:nvSpPr>
          <p:cNvPr id="63" name="Freeform 62"/>
          <p:cNvSpPr/>
          <p:nvPr userDrawn="1"/>
        </p:nvSpPr>
        <p:spPr>
          <a:xfrm rot="5400000">
            <a:off x="-385044" y="4875628"/>
            <a:ext cx="1732264" cy="1154199"/>
          </a:xfrm>
          <a:custGeom>
            <a:avLst/>
            <a:gdLst>
              <a:gd name="connsiteX0" fmla="*/ 0 w 1732264"/>
              <a:gd name="connsiteY0" fmla="*/ 865649 h 865649"/>
              <a:gd name="connsiteX1" fmla="*/ 866132 w 1732264"/>
              <a:gd name="connsiteY1" fmla="*/ 0 h 865649"/>
              <a:gd name="connsiteX2" fmla="*/ 1732264 w 1732264"/>
              <a:gd name="connsiteY2" fmla="*/ 865649 h 865649"/>
              <a:gd name="connsiteX3" fmla="*/ 0 w 1732264"/>
              <a:gd name="connsiteY3" fmla="*/ 865649 h 865649"/>
            </a:gdLst>
            <a:ahLst/>
            <a:cxnLst>
              <a:cxn ang="0">
                <a:pos x="connsiteX0" y="connsiteY0"/>
              </a:cxn>
              <a:cxn ang="0">
                <a:pos x="connsiteX1" y="connsiteY1"/>
              </a:cxn>
              <a:cxn ang="0">
                <a:pos x="connsiteX2" y="connsiteY2"/>
              </a:cxn>
              <a:cxn ang="0">
                <a:pos x="connsiteX3" y="connsiteY3"/>
              </a:cxn>
            </a:cxnLst>
            <a:rect l="l" t="t" r="r" b="b"/>
            <a:pathLst>
              <a:path w="1732264" h="865649">
                <a:moveTo>
                  <a:pt x="0" y="865649"/>
                </a:moveTo>
                <a:lnTo>
                  <a:pt x="866132" y="0"/>
                </a:lnTo>
                <a:lnTo>
                  <a:pt x="1732264" y="865649"/>
                </a:lnTo>
                <a:lnTo>
                  <a:pt x="0" y="865649"/>
                </a:lnTo>
                <a:close/>
              </a:path>
            </a:pathLst>
          </a:custGeom>
          <a:solidFill>
            <a:srgbClr val="00509E"/>
          </a:solidFill>
          <a:ln>
            <a:noFill/>
          </a:ln>
          <a:effectLst>
            <a:outerShdw blurRad="101600" sx="106000" sy="106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dirty="0"/>
          </a:p>
        </p:txBody>
      </p:sp>
      <p:sp>
        <p:nvSpPr>
          <p:cNvPr id="59" name="Freeform 58"/>
          <p:cNvSpPr/>
          <p:nvPr userDrawn="1"/>
        </p:nvSpPr>
        <p:spPr>
          <a:xfrm>
            <a:off x="-96011" y="-3134"/>
            <a:ext cx="11587843" cy="6875382"/>
          </a:xfrm>
          <a:custGeom>
            <a:avLst/>
            <a:gdLst>
              <a:gd name="connsiteX0" fmla="*/ 0 w 8690882"/>
              <a:gd name="connsiteY0" fmla="*/ 0 h 6875382"/>
              <a:gd name="connsiteX1" fmla="*/ 4406147 w 8690882"/>
              <a:gd name="connsiteY1" fmla="*/ 1715 h 6875382"/>
              <a:gd name="connsiteX2" fmla="*/ 8690882 w 8690882"/>
              <a:gd name="connsiteY2" fmla="*/ 4260726 h 6875382"/>
              <a:gd name="connsiteX3" fmla="*/ 6066360 w 8690882"/>
              <a:gd name="connsiteY3" fmla="*/ 6867135 h 6875382"/>
              <a:gd name="connsiteX4" fmla="*/ 2211621 w 8690882"/>
              <a:gd name="connsiteY4" fmla="*/ 6875382 h 6875382"/>
              <a:gd name="connsiteX5" fmla="*/ 0 w 8690882"/>
              <a:gd name="connsiteY5" fmla="*/ 4666618 h 6875382"/>
              <a:gd name="connsiteX6" fmla="*/ 0 w 8690882"/>
              <a:gd name="connsiteY6" fmla="*/ 0 h 68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882" h="6875382">
                <a:moveTo>
                  <a:pt x="0" y="0"/>
                </a:moveTo>
                <a:lnTo>
                  <a:pt x="4406147" y="1715"/>
                </a:lnTo>
                <a:lnTo>
                  <a:pt x="8690882" y="4260726"/>
                </a:lnTo>
                <a:lnTo>
                  <a:pt x="6066360" y="6867135"/>
                </a:lnTo>
                <a:lnTo>
                  <a:pt x="2211621" y="6875382"/>
                </a:lnTo>
                <a:lnTo>
                  <a:pt x="0" y="4666618"/>
                </a:lnTo>
                <a:lnTo>
                  <a:pt x="0" y="0"/>
                </a:lnTo>
                <a:close/>
              </a:path>
            </a:pathLst>
          </a:custGeom>
          <a:solidFill>
            <a:schemeClr val="bg1"/>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dirty="0"/>
          </a:p>
        </p:txBody>
      </p:sp>
      <p:sp>
        <p:nvSpPr>
          <p:cNvPr id="76" name="Freeform 75"/>
          <p:cNvSpPr/>
          <p:nvPr userDrawn="1"/>
        </p:nvSpPr>
        <p:spPr>
          <a:xfrm rot="16200000">
            <a:off x="9054431" y="1634634"/>
            <a:ext cx="3781144" cy="2543891"/>
          </a:xfrm>
          <a:custGeom>
            <a:avLst/>
            <a:gdLst>
              <a:gd name="connsiteX0" fmla="*/ 3851703 w 3851703"/>
              <a:gd name="connsiteY0" fmla="*/ 1943521 h 1943521"/>
              <a:gd name="connsiteX1" fmla="*/ 0 w 3851703"/>
              <a:gd name="connsiteY1" fmla="*/ 1943521 h 1943521"/>
              <a:gd name="connsiteX2" fmla="*/ 1925851 w 3851703"/>
              <a:gd name="connsiteY2" fmla="*/ 0 h 1943521"/>
              <a:gd name="connsiteX3" fmla="*/ 3851703 w 3851703"/>
              <a:gd name="connsiteY3" fmla="*/ 1943521 h 1943521"/>
            </a:gdLst>
            <a:ahLst/>
            <a:cxnLst>
              <a:cxn ang="0">
                <a:pos x="connsiteX0" y="connsiteY0"/>
              </a:cxn>
              <a:cxn ang="0">
                <a:pos x="connsiteX1" y="connsiteY1"/>
              </a:cxn>
              <a:cxn ang="0">
                <a:pos x="connsiteX2" y="connsiteY2"/>
              </a:cxn>
              <a:cxn ang="0">
                <a:pos x="connsiteX3" y="connsiteY3"/>
              </a:cxn>
            </a:cxnLst>
            <a:rect l="l" t="t" r="r" b="b"/>
            <a:pathLst>
              <a:path w="3851703" h="1943521">
                <a:moveTo>
                  <a:pt x="3851703" y="1943521"/>
                </a:moveTo>
                <a:lnTo>
                  <a:pt x="0" y="1943521"/>
                </a:lnTo>
                <a:lnTo>
                  <a:pt x="1925851" y="0"/>
                </a:lnTo>
                <a:lnTo>
                  <a:pt x="3851703" y="1943521"/>
                </a:lnTo>
                <a:close/>
              </a:path>
            </a:pathLst>
          </a:custGeom>
          <a:solidFill>
            <a:srgbClr val="A6CE39"/>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4413" y="404664"/>
            <a:ext cx="2688299" cy="930262"/>
          </a:xfrm>
          <a:prstGeom prst="rect">
            <a:avLst/>
          </a:prstGeom>
        </p:spPr>
      </p:pic>
    </p:spTree>
    <p:extLst>
      <p:ext uri="{BB962C8B-B14F-4D97-AF65-F5344CB8AC3E}">
        <p14:creationId xmlns:p14="http://schemas.microsoft.com/office/powerpoint/2010/main" val="76033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EDC2C8-943D-4FC9-98DA-A696CA74CB2D}" type="datetimeFigureOut">
              <a:rPr lang="en-AU" smtClean="0"/>
              <a:t>4/02/2025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415159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DC2C8-943D-4FC9-98DA-A696CA74CB2D}" type="datetimeFigureOut">
              <a:rPr lang="en-AU" smtClean="0"/>
              <a:t>4/02/2025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15477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7EDC2C8-943D-4FC9-98DA-A696CA74CB2D}" type="datetimeFigureOut">
              <a:rPr lang="en-AU" smtClean="0"/>
              <a:t>4/02/2025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284549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7EDC2C8-943D-4FC9-98DA-A696CA74CB2D}" type="datetimeFigureOut">
              <a:rPr lang="en-AU" smtClean="0"/>
              <a:t>4/02/2025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186828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7EDC2C8-943D-4FC9-98DA-A696CA74CB2D}" type="datetimeFigureOut">
              <a:rPr lang="en-AU" smtClean="0"/>
              <a:t>4/02/2025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305081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DC2C8-943D-4FC9-98DA-A696CA74CB2D}" type="datetimeFigureOut">
              <a:rPr lang="en-AU" smtClean="0"/>
              <a:t>4/02/2025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305233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DC2C8-943D-4FC9-98DA-A696CA74CB2D}" type="datetimeFigureOut">
              <a:rPr lang="en-AU" smtClean="0"/>
              <a:t>4/02/2025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274656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DC2C8-943D-4FC9-98DA-A696CA74CB2D}" type="datetimeFigureOut">
              <a:rPr lang="en-AU" smtClean="0"/>
              <a:t>4/02/2025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2109CF-2C53-447F-994D-C6D9E59F390C}" type="slidenum">
              <a:rPr lang="en-AU" smtClean="0"/>
              <a:t>‹#›</a:t>
            </a:fld>
            <a:endParaRPr lang="en-AU"/>
          </a:p>
        </p:txBody>
      </p:sp>
    </p:spTree>
    <p:extLst>
      <p:ext uri="{BB962C8B-B14F-4D97-AF65-F5344CB8AC3E}">
        <p14:creationId xmlns:p14="http://schemas.microsoft.com/office/powerpoint/2010/main" val="2726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DC2C8-943D-4FC9-98DA-A696CA74CB2D}" type="datetimeFigureOut">
              <a:rPr lang="en-AU" smtClean="0"/>
              <a:t>4/02/2025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109CF-2C53-447F-994D-C6D9E59F390C}" type="slidenum">
              <a:rPr lang="en-AU" smtClean="0"/>
              <a:t>‹#›</a:t>
            </a:fld>
            <a:endParaRPr lang="en-AU"/>
          </a:p>
        </p:txBody>
      </p:sp>
    </p:spTree>
    <p:extLst>
      <p:ext uri="{BB962C8B-B14F-4D97-AF65-F5344CB8AC3E}">
        <p14:creationId xmlns:p14="http://schemas.microsoft.com/office/powerpoint/2010/main" val="277725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jpeg"/><Relationship Id="rId4" Type="http://schemas.openxmlformats.org/officeDocument/2006/relationships/diagramData" Target="../diagrams/data4.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jpeg"/><Relationship Id="rId4" Type="http://schemas.openxmlformats.org/officeDocument/2006/relationships/diagramData" Target="../diagrams/data5.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4.jpeg"/><Relationship Id="rId4" Type="http://schemas.openxmlformats.org/officeDocument/2006/relationships/diagramData" Target="../diagrams/data6.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4.jpeg"/><Relationship Id="rId4" Type="http://schemas.openxmlformats.org/officeDocument/2006/relationships/diagramData" Target="../diagrams/data7.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4.jpeg"/><Relationship Id="rId4" Type="http://schemas.openxmlformats.org/officeDocument/2006/relationships/diagramData" Target="../diagrams/data8.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4.jpeg"/><Relationship Id="rId4" Type="http://schemas.openxmlformats.org/officeDocument/2006/relationships/diagramData" Target="../diagrams/data9.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clubgrants.com.au/find-your-local-grant-rou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diagramQuickStyle" Target="../diagrams/quickStyle11.xml"/><Relationship Id="rId3" Type="http://schemas.openxmlformats.org/officeDocument/2006/relationships/image" Target="../media/image3.png"/><Relationship Id="rId7" Type="http://schemas.openxmlformats.org/officeDocument/2006/relationships/diagramColors" Target="../diagrams/colors10.xml"/><Relationship Id="rId12" Type="http://schemas.openxmlformats.org/officeDocument/2006/relationships/diagramLayout" Target="../diagrams/layout11.xml"/><Relationship Id="rId2" Type="http://schemas.openxmlformats.org/officeDocument/2006/relationships/notesSlide" Target="../notesSlides/notesSlide17.xml"/><Relationship Id="rId16" Type="http://schemas.openxmlformats.org/officeDocument/2006/relationships/hyperlink" Target="https://www.nsw.gov.au/grants-and-funding/clubgrants-category-3-fund" TargetMode="Externa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Data" Target="../diagrams/data11.xml"/><Relationship Id="rId5" Type="http://schemas.openxmlformats.org/officeDocument/2006/relationships/diagramLayout" Target="../diagrams/layout10.xml"/><Relationship Id="rId15" Type="http://schemas.microsoft.com/office/2007/relationships/diagramDrawing" Target="../diagrams/drawing11.xml"/><Relationship Id="rId10" Type="http://schemas.openxmlformats.org/officeDocument/2006/relationships/image" Target="../media/image4.jpeg"/><Relationship Id="rId4" Type="http://schemas.openxmlformats.org/officeDocument/2006/relationships/diagramData" Target="../diagrams/data10.xml"/><Relationship Id="rId9" Type="http://schemas.openxmlformats.org/officeDocument/2006/relationships/image" Target="../media/image2.png"/><Relationship Id="rId14" Type="http://schemas.openxmlformats.org/officeDocument/2006/relationships/diagramColors" Target="../diagrams/colors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airfieldcity.nsw.gov.au/Community/Fairfield-Conversations/Funding-for-local-service-providers"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fairfieldcity.nsw.gov.au/Community/Fairfield-Conversations/Funding-for-local-service-providers"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3.png"/><Relationship Id="rId7" Type="http://schemas.openxmlformats.org/officeDocument/2006/relationships/diagramLayout" Target="../diagrams/layout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4.jpe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12" Type="http://schemas.openxmlformats.org/officeDocument/2006/relationships/hyperlink" Target="https://www.fairfieldcity.nsw.gov.au/Community/Fairfield-Convers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23.png"/><Relationship Id="rId5" Type="http://schemas.openxmlformats.org/officeDocument/2006/relationships/diagramLayout" Target="../diagrams/layout13.xml"/><Relationship Id="rId10" Type="http://schemas.openxmlformats.org/officeDocument/2006/relationships/image" Target="../media/image4.jpeg"/><Relationship Id="rId4" Type="http://schemas.openxmlformats.org/officeDocument/2006/relationships/diagramData" Target="../diagrams/data13.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4.jpeg"/><Relationship Id="rId4" Type="http://schemas.openxmlformats.org/officeDocument/2006/relationships/diagramData" Target="../diagrams/data14.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4.jpeg"/><Relationship Id="rId4" Type="http://schemas.openxmlformats.org/officeDocument/2006/relationships/diagramData" Target="../diagrams/data1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4.jpeg"/><Relationship Id="rId4" Type="http://schemas.openxmlformats.org/officeDocument/2006/relationships/diagramData" Target="../diagrams/data16.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4.jpeg"/><Relationship Id="rId4" Type="http://schemas.openxmlformats.org/officeDocument/2006/relationships/diagramData" Target="../diagrams/data17.xml"/><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8.xml"/><Relationship Id="rId11" Type="http://schemas.openxmlformats.org/officeDocument/2006/relationships/image" Target="../media/image4.jpeg"/><Relationship Id="rId5" Type="http://schemas.openxmlformats.org/officeDocument/2006/relationships/diagramLayout" Target="../diagrams/layout18.xml"/><Relationship Id="rId10" Type="http://schemas.openxmlformats.org/officeDocument/2006/relationships/hyperlink" Target="https://www.fairfieldcity.nsw.gov.au/Community/Grants-and-Funding#section-4" TargetMode="External"/><Relationship Id="rId4" Type="http://schemas.openxmlformats.org/officeDocument/2006/relationships/diagramData" Target="../diagrams/data18.xml"/><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hyperlink" Target="https://www.clubgrants.com.a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hyperlink" Target="https://www.clubgrants.com.au/help/applicants" TargetMode="External"/><Relationship Id="rId3" Type="http://schemas.openxmlformats.org/officeDocument/2006/relationships/image" Target="../media/image3.png"/><Relationship Id="rId7" Type="http://schemas.openxmlformats.org/officeDocument/2006/relationships/hyperlink" Target="https://www.fairfieldcity.nsw.gov.au/Community/Grants-and-Funding#section-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lubgrants.com.au/faqs" TargetMode="External"/><Relationship Id="rId5" Type="http://schemas.openxmlformats.org/officeDocument/2006/relationships/hyperlink" Target="https://www.clubgrants.com.au/how-to-apply" TargetMode="External"/><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hyperlink" Target="https://www.clubgrants.com.au/sites/default/files/2021-01/ClubGRANTS_Applicant_User_Manual__Arabic.pdf" TargetMode="External"/><Relationship Id="rId3" Type="http://schemas.openxmlformats.org/officeDocument/2006/relationships/image" Target="../media/image3.png"/><Relationship Id="rId7" Type="http://schemas.openxmlformats.org/officeDocument/2006/relationships/hyperlink" Target="https://www.clubgrants.com.au/sites/default/files/2021-01/ClubGRANTS_Applicant_User_Manual__Chines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lubgrants.com.au/sites/default/files/2021-01/ClubGRANTS_Applicant_User_Manual__Vietnamese.pdf" TargetMode="External"/><Relationship Id="rId11" Type="http://schemas.openxmlformats.org/officeDocument/2006/relationships/image" Target="../media/image29.png"/><Relationship Id="rId5" Type="http://schemas.openxmlformats.org/officeDocument/2006/relationships/hyperlink" Target="https://www.clubgrants.com.au/themes/custom/clubgrants_bs4/files/ClubGRANTS-Online_Applicants%20Overview_0722.pdf" TargetMode="External"/><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hyperlink" Target="https://www.clubgrants.com.au/faq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clubgrants.com.au/faqs" TargetMode="External"/><Relationship Id="rId5" Type="http://schemas.openxmlformats.org/officeDocument/2006/relationships/image" Target="../media/image2.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clubgrants@fairfieldcity.nsw.gov.au" TargetMode="Externa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s://www.liquorandgaming.nsw.gov.au/__data/assets/pdf_file/0011/853760/clubgrants-guidelines.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lubgrants.com.au/themes/custom/clubgrants_bs4/files/cg_resource_standout.pdf"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hyperlink" Target="https://www.health.nsw.gov.au/hsnsw/Pages/default.aspx" TargetMode="External"/><Relationship Id="rId3" Type="http://schemas.openxmlformats.org/officeDocument/2006/relationships/hyperlink" Target="https://profile.id.com.au/fairfield" TargetMode="External"/><Relationship Id="rId7" Type="http://schemas.openxmlformats.org/officeDocument/2006/relationships/hyperlink" Target="https://phidu.torrens.edu.au/social-health-atlases"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s://lmip.gov.au/" TargetMode="External"/><Relationship Id="rId5" Type="http://schemas.openxmlformats.org/officeDocument/2006/relationships/hyperlink" Target="https://www.bocsar.nsw.gov.au/" TargetMode="External"/><Relationship Id="rId10" Type="http://schemas.openxmlformats.org/officeDocument/2006/relationships/hyperlink" Target="https://www.planning.nsw.gov.au/Research-and-Demography/Population-projections" TargetMode="External"/><Relationship Id="rId4" Type="http://schemas.openxmlformats.org/officeDocument/2006/relationships/hyperlink" Target="http://www.fairfieldcity.nsw.gov.au/info/20005/community_services/971/community_profile" TargetMode="External"/><Relationship Id="rId9" Type="http://schemas.openxmlformats.org/officeDocument/2006/relationships/hyperlink" Target="https://www.dese.gov.au/employment/employment-research"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fairfieldcity.nsw.gov.au/Community/Fairfield-Conversations/Research-and-Information"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fairfieldcity.nsw.gov.au/Community/Grants-and-Funding#section-6"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grantwritingworkshops2024.eventbrite.com.au/" TargetMode="Externa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communitygrantinfosession2024.eventbrite.com.au/" TargetMode="Externa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png"/><Relationship Id="rId7" Type="http://schemas.openxmlformats.org/officeDocument/2006/relationships/diagramQuickStyle" Target="../diagrams/quickStyle19.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5.png"/><Relationship Id="rId9" Type="http://schemas.microsoft.com/office/2007/relationships/diagramDrawing" Target="../diagrams/drawing19.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4.jpeg"/><Relationship Id="rId1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jpeg"/><Relationship Id="rId4" Type="http://schemas.openxmlformats.org/officeDocument/2006/relationships/image" Target="../media/image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jpe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3816" y="2132856"/>
            <a:ext cx="5834244"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6000" b="1" dirty="0">
                <a:solidFill>
                  <a:srgbClr val="00509E"/>
                </a:solidFill>
                <a:latin typeface="Arial" panose="020B0604020202020204" pitchFamily="34" charset="0"/>
                <a:cs typeface="Arial" panose="020B0604020202020204" pitchFamily="34" charset="0"/>
              </a:rPr>
              <a:t>2024 Fairfield </a:t>
            </a:r>
            <a:r>
              <a:rPr lang="en-US" sz="6000" b="1" dirty="0" err="1">
                <a:solidFill>
                  <a:srgbClr val="00509E"/>
                </a:solidFill>
                <a:latin typeface="Arial" panose="020B0604020202020204" pitchFamily="34" charset="0"/>
                <a:cs typeface="Arial" panose="020B0604020202020204" pitchFamily="34" charset="0"/>
              </a:rPr>
              <a:t>ClubGRANTS</a:t>
            </a:r>
            <a:r>
              <a:rPr lang="en-US" sz="6000" b="1" dirty="0">
                <a:solidFill>
                  <a:srgbClr val="00509E"/>
                </a:solidFill>
                <a:latin typeface="Arial" panose="020B0604020202020204" pitchFamily="34" charset="0"/>
                <a:cs typeface="Arial" panose="020B0604020202020204" pitchFamily="34" charset="0"/>
              </a:rPr>
              <a:t> Information Session</a:t>
            </a:r>
            <a:endParaRPr lang="en-AU" sz="6000" b="1" dirty="0">
              <a:solidFill>
                <a:srgbClr val="00509E"/>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2153816" y="5108251"/>
            <a:ext cx="6372200" cy="5760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3200" b="1" dirty="0">
                <a:solidFill>
                  <a:srgbClr val="A6CE39"/>
                </a:solidFill>
                <a:latin typeface="Arial" panose="020B0604020202020204" pitchFamily="34" charset="0"/>
                <a:cs typeface="Arial" panose="020B0604020202020204" pitchFamily="34" charset="0"/>
              </a:rPr>
              <a:t>Hosted by Fairfield City Council</a:t>
            </a:r>
          </a:p>
        </p:txBody>
      </p:sp>
      <p:pic>
        <p:nvPicPr>
          <p:cNvPr id="6" name="Picture 7" descr="C:\Users\sbressa\AppData\Local\Microsoft\Windows\INetCache\Content.Outlook\QL01V8HM\ClubGRANTS Landscape (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816" y="620688"/>
            <a:ext cx="2664296" cy="7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5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6"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3523302" y="2727326"/>
            <a:ext cx="4681827" cy="2014538"/>
          </a:xfrm>
        </p:spPr>
        <p:txBody>
          <a:bodyPr>
            <a:normAutofit/>
          </a:bodyPr>
          <a:lstStyle/>
          <a:p>
            <a:pPr algn="ctr" eaLnBrk="1" hangingPunct="1"/>
            <a:r>
              <a:rPr lang="en-US" altLang="en-US" sz="2400" b="1" dirty="0">
                <a:latin typeface="Agenda-Bold" pitchFamily="2" charset="0"/>
                <a:cs typeface="Tahoma" panose="020B0604030504040204" pitchFamily="34" charset="0"/>
              </a:rPr>
              <a:t>What kind of Cat 1 projects are funded through ClubGRANTS?</a:t>
            </a:r>
          </a:p>
        </p:txBody>
      </p:sp>
      <p:sp>
        <p:nvSpPr>
          <p:cNvPr id="5124" name="TextBox 6"/>
          <p:cNvSpPr txBox="1">
            <a:spLocks noChangeArrowheads="1"/>
          </p:cNvSpPr>
          <p:nvPr/>
        </p:nvSpPr>
        <p:spPr bwMode="auto">
          <a:xfrm>
            <a:off x="1119982" y="1735138"/>
            <a:ext cx="1663700" cy="708025"/>
          </a:xfrm>
          <a:prstGeom prst="rect">
            <a:avLst/>
          </a:prstGeom>
          <a:solidFill>
            <a:schemeClr val="accent1">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Youth Projects</a:t>
            </a:r>
          </a:p>
        </p:txBody>
      </p:sp>
      <p:sp>
        <p:nvSpPr>
          <p:cNvPr id="5125" name="TextBox 7"/>
          <p:cNvSpPr txBox="1">
            <a:spLocks noChangeArrowheads="1"/>
          </p:cNvSpPr>
          <p:nvPr/>
        </p:nvSpPr>
        <p:spPr bwMode="auto">
          <a:xfrm>
            <a:off x="8499940" y="1867694"/>
            <a:ext cx="1428750" cy="708025"/>
          </a:xfrm>
          <a:prstGeom prst="rect">
            <a:avLst/>
          </a:prstGeom>
          <a:solidFill>
            <a:srgbClr val="CCECFF"/>
          </a:solid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t>Group Training</a:t>
            </a:r>
          </a:p>
        </p:txBody>
      </p:sp>
      <p:sp>
        <p:nvSpPr>
          <p:cNvPr id="5126" name="TextBox 8"/>
          <p:cNvSpPr txBox="1">
            <a:spLocks noChangeArrowheads="1"/>
          </p:cNvSpPr>
          <p:nvPr/>
        </p:nvSpPr>
        <p:spPr bwMode="auto">
          <a:xfrm>
            <a:off x="1769309" y="5449278"/>
            <a:ext cx="1708150" cy="706438"/>
          </a:xfrm>
          <a:prstGeom prst="rect">
            <a:avLst/>
          </a:prstGeom>
          <a:solidFill>
            <a:schemeClr val="accent1">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ahoma" panose="020B0604030504040204" pitchFamily="34" charset="0"/>
                <a:cs typeface="Tahoma" panose="020B0604030504040204" pitchFamily="34" charset="0"/>
              </a:rPr>
              <a:t>Community workshops</a:t>
            </a:r>
          </a:p>
        </p:txBody>
      </p:sp>
      <p:sp>
        <p:nvSpPr>
          <p:cNvPr id="5127" name="TextBox 9"/>
          <p:cNvSpPr txBox="1">
            <a:spLocks noChangeArrowheads="1"/>
          </p:cNvSpPr>
          <p:nvPr/>
        </p:nvSpPr>
        <p:spPr bwMode="auto">
          <a:xfrm>
            <a:off x="798146" y="2932112"/>
            <a:ext cx="1676400" cy="708025"/>
          </a:xfrm>
          <a:prstGeom prst="rect">
            <a:avLst/>
          </a:prstGeom>
          <a:solidFill>
            <a:srgbClr val="A7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ahoma" panose="020B0604030504040204" pitchFamily="34" charset="0"/>
                <a:cs typeface="Tahoma" panose="020B0604030504040204" pitchFamily="34" charset="0"/>
              </a:rPr>
              <a:t>Disability programs</a:t>
            </a:r>
          </a:p>
        </p:txBody>
      </p:sp>
      <p:sp>
        <p:nvSpPr>
          <p:cNvPr id="5128" name="TextBox 10"/>
          <p:cNvSpPr txBox="1">
            <a:spLocks noChangeArrowheads="1"/>
          </p:cNvSpPr>
          <p:nvPr/>
        </p:nvSpPr>
        <p:spPr bwMode="auto">
          <a:xfrm>
            <a:off x="6411791" y="5276512"/>
            <a:ext cx="1571625" cy="707886"/>
          </a:xfrm>
          <a:prstGeom prst="rect">
            <a:avLst/>
          </a:prstGeom>
          <a:solidFill>
            <a:schemeClr val="accent4">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Projects for older people</a:t>
            </a:r>
          </a:p>
        </p:txBody>
      </p:sp>
      <p:sp>
        <p:nvSpPr>
          <p:cNvPr id="5129" name="TextBox 11"/>
          <p:cNvSpPr txBox="1">
            <a:spLocks noChangeArrowheads="1"/>
          </p:cNvSpPr>
          <p:nvPr/>
        </p:nvSpPr>
        <p:spPr bwMode="auto">
          <a:xfrm>
            <a:off x="5864216" y="1632695"/>
            <a:ext cx="1857375" cy="1015663"/>
          </a:xfrm>
          <a:prstGeom prst="rect">
            <a:avLst/>
          </a:prstGeom>
          <a:solidFill>
            <a:schemeClr val="accent2">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Support programs for young people</a:t>
            </a:r>
          </a:p>
        </p:txBody>
      </p:sp>
      <p:sp>
        <p:nvSpPr>
          <p:cNvPr id="5130" name="TextBox 12"/>
          <p:cNvSpPr txBox="1">
            <a:spLocks noChangeArrowheads="1"/>
          </p:cNvSpPr>
          <p:nvPr/>
        </p:nvSpPr>
        <p:spPr bwMode="auto">
          <a:xfrm>
            <a:off x="9123828" y="3967898"/>
            <a:ext cx="1609725" cy="708025"/>
          </a:xfrm>
          <a:prstGeom prst="rect">
            <a:avLst/>
          </a:prstGeom>
          <a:solidFill>
            <a:schemeClr val="accent2">
              <a:lumMod val="20000"/>
              <a:lumOff val="80000"/>
            </a:schemeClr>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dirty="0">
                <a:latin typeface="Tahoma" panose="020B0604030504040204" pitchFamily="34" charset="0"/>
                <a:ea typeface="Tahoma" panose="020B0604030504040204" pitchFamily="34" charset="0"/>
                <a:cs typeface="Tahoma" panose="020B0604030504040204" pitchFamily="34" charset="0"/>
              </a:rPr>
              <a:t>Community Events</a:t>
            </a:r>
          </a:p>
        </p:txBody>
      </p:sp>
      <p:sp>
        <p:nvSpPr>
          <p:cNvPr id="5131" name="TextBox 13"/>
          <p:cNvSpPr txBox="1">
            <a:spLocks noChangeArrowheads="1"/>
          </p:cNvSpPr>
          <p:nvPr/>
        </p:nvSpPr>
        <p:spPr bwMode="auto">
          <a:xfrm>
            <a:off x="4058067" y="5140509"/>
            <a:ext cx="1714500" cy="1323975"/>
          </a:xfrm>
          <a:prstGeom prst="rect">
            <a:avLst/>
          </a:prstGeom>
          <a:solidFill>
            <a:schemeClr val="accent6">
              <a:lumMod val="20000"/>
              <a:lumOff val="80000"/>
            </a:schemeClr>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dirty="0">
                <a:latin typeface="Tahoma" panose="020B0604030504040204" pitchFamily="34" charset="0"/>
                <a:ea typeface="Tahoma" panose="020B0604030504040204" pitchFamily="34" charset="0"/>
                <a:cs typeface="Tahoma" panose="020B0604030504040204" pitchFamily="34" charset="0"/>
              </a:rPr>
              <a:t>Education programs for CALD Communities</a:t>
            </a:r>
          </a:p>
        </p:txBody>
      </p:sp>
      <p:sp>
        <p:nvSpPr>
          <p:cNvPr id="5132" name="TextBox 14"/>
          <p:cNvSpPr txBox="1">
            <a:spLocks noChangeArrowheads="1"/>
          </p:cNvSpPr>
          <p:nvPr/>
        </p:nvSpPr>
        <p:spPr bwMode="auto">
          <a:xfrm>
            <a:off x="9663603" y="2879797"/>
            <a:ext cx="1352550" cy="708025"/>
          </a:xfrm>
          <a:prstGeom prst="rect">
            <a:avLst/>
          </a:prstGeom>
          <a:solidFill>
            <a:schemeClr val="accent6">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Artistic Projects</a:t>
            </a:r>
          </a:p>
        </p:txBody>
      </p:sp>
      <p:sp>
        <p:nvSpPr>
          <p:cNvPr id="5134" name="TextBox 16"/>
          <p:cNvSpPr txBox="1">
            <a:spLocks noChangeArrowheads="1"/>
          </p:cNvSpPr>
          <p:nvPr/>
        </p:nvSpPr>
        <p:spPr bwMode="auto">
          <a:xfrm>
            <a:off x="3271356" y="2079218"/>
            <a:ext cx="1814512" cy="708025"/>
          </a:xfrm>
          <a:prstGeom prst="rect">
            <a:avLst/>
          </a:prstGeom>
          <a:solidFill>
            <a:schemeClr val="accent6">
              <a:lumMod val="20000"/>
              <a:lumOff val="80000"/>
            </a:schemeClr>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dirty="0">
                <a:latin typeface="Tahoma" panose="020B0604030504040204" pitchFamily="34" charset="0"/>
                <a:ea typeface="Tahoma" panose="020B0604030504040204" pitchFamily="34" charset="0"/>
                <a:cs typeface="Tahoma" panose="020B0604030504040204" pitchFamily="34" charset="0"/>
              </a:rPr>
              <a:t>Employment Programs</a:t>
            </a:r>
          </a:p>
        </p:txBody>
      </p:sp>
      <p:sp>
        <p:nvSpPr>
          <p:cNvPr id="5135" name="TextBox 17"/>
          <p:cNvSpPr txBox="1">
            <a:spLocks noChangeArrowheads="1"/>
          </p:cNvSpPr>
          <p:nvPr/>
        </p:nvSpPr>
        <p:spPr bwMode="auto">
          <a:xfrm>
            <a:off x="600443" y="4083051"/>
            <a:ext cx="1571625" cy="1014412"/>
          </a:xfrm>
          <a:prstGeom prst="rect">
            <a:avLst/>
          </a:prstGeom>
          <a:solidFill>
            <a:schemeClr val="accent2">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Innovative Community Projects</a:t>
            </a:r>
          </a:p>
        </p:txBody>
      </p:sp>
      <p:sp>
        <p:nvSpPr>
          <p:cNvPr id="27664" name="TextBox 5"/>
          <p:cNvSpPr txBox="1">
            <a:spLocks noChangeArrowheads="1"/>
          </p:cNvSpPr>
          <p:nvPr/>
        </p:nvSpPr>
        <p:spPr bwMode="auto">
          <a:xfrm>
            <a:off x="8929687" y="5403513"/>
            <a:ext cx="1738312" cy="708025"/>
          </a:xfrm>
          <a:prstGeom prst="rect">
            <a:avLst/>
          </a:prstGeom>
          <a:solidFill>
            <a:schemeClr val="accent4">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Social </a:t>
            </a:r>
          </a:p>
          <a:p>
            <a:pPr algn="ctr" eaLnBrk="1" hangingPunct="1">
              <a:spcBef>
                <a:spcPct val="0"/>
              </a:spcBef>
              <a:buFontTx/>
              <a:buNone/>
            </a:pPr>
            <a:r>
              <a:rPr lang="en-US" altLang="en-US" sz="2000" dirty="0">
                <a:latin typeface="Tahoma" panose="020B0604030504040204" pitchFamily="34" charset="0"/>
                <a:cs typeface="Tahoma" panose="020B0604030504040204" pitchFamily="34" charset="0"/>
              </a:rPr>
              <a:t>Enterprise</a:t>
            </a:r>
            <a:endParaRPr lang="en-AU" altLang="en-US" sz="2000" dirty="0">
              <a:latin typeface="Tahoma" panose="020B0604030504040204" pitchFamily="34" charset="0"/>
              <a:cs typeface="Tahoma" panose="020B0604030504040204" pitchFamily="34" charset="0"/>
            </a:endParaRPr>
          </a:p>
        </p:txBody>
      </p:sp>
      <p:pic>
        <p:nvPicPr>
          <p:cNvPr id="27665" name="Picture 19"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1638"/>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64688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nodeType="afterGroup">
                            <p:stCondLst>
                              <p:cond delay="5800"/>
                            </p:stCondLst>
                            <p:childTnLst>
                              <p:par>
                                <p:cTn id="13" presetID="19" presetClass="entr" presetSubtype="10" fill="hold" grpId="0" nodeType="afterEffect">
                                  <p:stCondLst>
                                    <p:cond delay="0"/>
                                  </p:stCondLst>
                                  <p:childTnLst>
                                    <p:set>
                                      <p:cBhvr>
                                        <p:cTn id="14" dur="1" fill="hold">
                                          <p:stCondLst>
                                            <p:cond delay="0"/>
                                          </p:stCondLst>
                                        </p:cTn>
                                        <p:tgtEl>
                                          <p:spTgt spid="5134"/>
                                        </p:tgtEl>
                                        <p:attrNameLst>
                                          <p:attrName>style.visibility</p:attrName>
                                        </p:attrNameLst>
                                      </p:cBhvr>
                                      <p:to>
                                        <p:strVal val="visible"/>
                                      </p:to>
                                    </p:set>
                                    <p:anim calcmode="lin" valueType="num">
                                      <p:cBhvr>
                                        <p:cTn id="15" dur="2000" fill="hold"/>
                                        <p:tgtEl>
                                          <p:spTgt spid="5134"/>
                                        </p:tgtEl>
                                        <p:attrNameLst>
                                          <p:attrName>ppt_w</p:attrName>
                                        </p:attrNameLst>
                                      </p:cBhvr>
                                      <p:tavLst>
                                        <p:tav tm="0" fmla="#ppt_w*sin(2.5*pi*$)">
                                          <p:val>
                                            <p:fltVal val="0"/>
                                          </p:val>
                                        </p:tav>
                                        <p:tav tm="100000">
                                          <p:val>
                                            <p:fltVal val="1"/>
                                          </p:val>
                                        </p:tav>
                                      </p:tavLst>
                                    </p:anim>
                                    <p:anim calcmode="lin" valueType="num">
                                      <p:cBhvr>
                                        <p:cTn id="16" dur="2000" fill="hold"/>
                                        <p:tgtEl>
                                          <p:spTgt spid="5134"/>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7800"/>
                            </p:stCondLst>
                            <p:childTnLst>
                              <p:par>
                                <p:cTn id="18" presetID="19" presetClass="entr" presetSubtype="10" fill="hold" grpId="0" nodeType="afterEffect">
                                  <p:stCondLst>
                                    <p:cond delay="0"/>
                                  </p:stCondLst>
                                  <p:childTnLst>
                                    <p:set>
                                      <p:cBhvr>
                                        <p:cTn id="19" dur="1" fill="hold">
                                          <p:stCondLst>
                                            <p:cond delay="0"/>
                                          </p:stCondLst>
                                        </p:cTn>
                                        <p:tgtEl>
                                          <p:spTgt spid="5129"/>
                                        </p:tgtEl>
                                        <p:attrNameLst>
                                          <p:attrName>style.visibility</p:attrName>
                                        </p:attrNameLst>
                                      </p:cBhvr>
                                      <p:to>
                                        <p:strVal val="visible"/>
                                      </p:to>
                                    </p:set>
                                    <p:anim calcmode="lin" valueType="num">
                                      <p:cBhvr>
                                        <p:cTn id="20" dur="2000" fill="hold"/>
                                        <p:tgtEl>
                                          <p:spTgt spid="5129"/>
                                        </p:tgtEl>
                                        <p:attrNameLst>
                                          <p:attrName>ppt_w</p:attrName>
                                        </p:attrNameLst>
                                      </p:cBhvr>
                                      <p:tavLst>
                                        <p:tav tm="0" fmla="#ppt_w*sin(2.5*pi*$)">
                                          <p:val>
                                            <p:fltVal val="0"/>
                                          </p:val>
                                        </p:tav>
                                        <p:tav tm="100000">
                                          <p:val>
                                            <p:fltVal val="1"/>
                                          </p:val>
                                        </p:tav>
                                      </p:tavLst>
                                    </p:anim>
                                    <p:anim calcmode="lin" valueType="num">
                                      <p:cBhvr>
                                        <p:cTn id="21" dur="2000" fill="hold"/>
                                        <p:tgtEl>
                                          <p:spTgt spid="5129"/>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9800"/>
                            </p:stCondLst>
                            <p:childTnLst>
                              <p:par>
                                <p:cTn id="23" presetID="19" presetClass="entr" presetSubtype="10" fill="hold" grpId="0" nodeType="after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p:cTn id="25" dur="2000" fill="hold"/>
                                        <p:tgtEl>
                                          <p:spTgt spid="5124"/>
                                        </p:tgtEl>
                                        <p:attrNameLst>
                                          <p:attrName>ppt_w</p:attrName>
                                        </p:attrNameLst>
                                      </p:cBhvr>
                                      <p:tavLst>
                                        <p:tav tm="0" fmla="#ppt_w*sin(2.5*pi*$)">
                                          <p:val>
                                            <p:fltVal val="0"/>
                                          </p:val>
                                        </p:tav>
                                        <p:tav tm="100000">
                                          <p:val>
                                            <p:fltVal val="1"/>
                                          </p:val>
                                        </p:tav>
                                      </p:tavLst>
                                    </p:anim>
                                    <p:anim calcmode="lin" valueType="num">
                                      <p:cBhvr>
                                        <p:cTn id="26" dur="2000" fill="hold"/>
                                        <p:tgtEl>
                                          <p:spTgt spid="5124"/>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1800"/>
                            </p:stCondLst>
                            <p:childTnLst>
                              <p:par>
                                <p:cTn id="28" presetID="19" presetClass="entr" presetSubtype="10" fill="hold" grpId="0" nodeType="afterEffect">
                                  <p:stCondLst>
                                    <p:cond delay="0"/>
                                  </p:stCondLst>
                                  <p:childTnLst>
                                    <p:set>
                                      <p:cBhvr>
                                        <p:cTn id="29" dur="1" fill="hold">
                                          <p:stCondLst>
                                            <p:cond delay="0"/>
                                          </p:stCondLst>
                                        </p:cTn>
                                        <p:tgtEl>
                                          <p:spTgt spid="5127"/>
                                        </p:tgtEl>
                                        <p:attrNameLst>
                                          <p:attrName>style.visibility</p:attrName>
                                        </p:attrNameLst>
                                      </p:cBhvr>
                                      <p:to>
                                        <p:strVal val="visible"/>
                                      </p:to>
                                    </p:set>
                                    <p:anim calcmode="lin" valueType="num">
                                      <p:cBhvr>
                                        <p:cTn id="30" dur="2000" fill="hold"/>
                                        <p:tgtEl>
                                          <p:spTgt spid="5127"/>
                                        </p:tgtEl>
                                        <p:attrNameLst>
                                          <p:attrName>ppt_w</p:attrName>
                                        </p:attrNameLst>
                                      </p:cBhvr>
                                      <p:tavLst>
                                        <p:tav tm="0" fmla="#ppt_w*sin(2.5*pi*$)">
                                          <p:val>
                                            <p:fltVal val="0"/>
                                          </p:val>
                                        </p:tav>
                                        <p:tav tm="100000">
                                          <p:val>
                                            <p:fltVal val="1"/>
                                          </p:val>
                                        </p:tav>
                                      </p:tavLst>
                                    </p:anim>
                                    <p:anim calcmode="lin" valueType="num">
                                      <p:cBhvr>
                                        <p:cTn id="31" dur="2000" fill="hold"/>
                                        <p:tgtEl>
                                          <p:spTgt spid="5127"/>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3800"/>
                            </p:stCondLst>
                            <p:childTnLst>
                              <p:par>
                                <p:cTn id="33" presetID="19" presetClass="entr" presetSubtype="10" fill="hold" grpId="0" nodeType="afterEffect">
                                  <p:stCondLst>
                                    <p:cond delay="0"/>
                                  </p:stCondLst>
                                  <p:childTnLst>
                                    <p:set>
                                      <p:cBhvr>
                                        <p:cTn id="34" dur="1" fill="hold">
                                          <p:stCondLst>
                                            <p:cond delay="0"/>
                                          </p:stCondLst>
                                        </p:cTn>
                                        <p:tgtEl>
                                          <p:spTgt spid="5128"/>
                                        </p:tgtEl>
                                        <p:attrNameLst>
                                          <p:attrName>style.visibility</p:attrName>
                                        </p:attrNameLst>
                                      </p:cBhvr>
                                      <p:to>
                                        <p:strVal val="visible"/>
                                      </p:to>
                                    </p:set>
                                    <p:anim calcmode="lin" valueType="num">
                                      <p:cBhvr>
                                        <p:cTn id="35" dur="2000" fill="hold"/>
                                        <p:tgtEl>
                                          <p:spTgt spid="5128"/>
                                        </p:tgtEl>
                                        <p:attrNameLst>
                                          <p:attrName>ppt_w</p:attrName>
                                        </p:attrNameLst>
                                      </p:cBhvr>
                                      <p:tavLst>
                                        <p:tav tm="0" fmla="#ppt_w*sin(2.5*pi*$)">
                                          <p:val>
                                            <p:fltVal val="0"/>
                                          </p:val>
                                        </p:tav>
                                        <p:tav tm="100000">
                                          <p:val>
                                            <p:fltVal val="1"/>
                                          </p:val>
                                        </p:tav>
                                      </p:tavLst>
                                    </p:anim>
                                    <p:anim calcmode="lin" valueType="num">
                                      <p:cBhvr>
                                        <p:cTn id="36" dur="2000" fill="hold"/>
                                        <p:tgtEl>
                                          <p:spTgt spid="5128"/>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5800"/>
                            </p:stCondLst>
                            <p:childTnLst>
                              <p:par>
                                <p:cTn id="38" presetID="19" presetClass="entr" presetSubtype="10" fill="hold" grpId="0" nodeType="afterEffect">
                                  <p:stCondLst>
                                    <p:cond delay="0"/>
                                  </p:stCondLst>
                                  <p:childTnLst>
                                    <p:set>
                                      <p:cBhvr>
                                        <p:cTn id="39" dur="1" fill="hold">
                                          <p:stCondLst>
                                            <p:cond delay="0"/>
                                          </p:stCondLst>
                                        </p:cTn>
                                        <p:tgtEl>
                                          <p:spTgt spid="5132"/>
                                        </p:tgtEl>
                                        <p:attrNameLst>
                                          <p:attrName>style.visibility</p:attrName>
                                        </p:attrNameLst>
                                      </p:cBhvr>
                                      <p:to>
                                        <p:strVal val="visible"/>
                                      </p:to>
                                    </p:set>
                                    <p:anim calcmode="lin" valueType="num">
                                      <p:cBhvr>
                                        <p:cTn id="40" dur="2000" fill="hold"/>
                                        <p:tgtEl>
                                          <p:spTgt spid="5132"/>
                                        </p:tgtEl>
                                        <p:attrNameLst>
                                          <p:attrName>ppt_w</p:attrName>
                                        </p:attrNameLst>
                                      </p:cBhvr>
                                      <p:tavLst>
                                        <p:tav tm="0" fmla="#ppt_w*sin(2.5*pi*$)">
                                          <p:val>
                                            <p:fltVal val="0"/>
                                          </p:val>
                                        </p:tav>
                                        <p:tav tm="100000">
                                          <p:val>
                                            <p:fltVal val="1"/>
                                          </p:val>
                                        </p:tav>
                                      </p:tavLst>
                                    </p:anim>
                                    <p:anim calcmode="lin" valueType="num">
                                      <p:cBhvr>
                                        <p:cTn id="41" dur="2000" fill="hold"/>
                                        <p:tgtEl>
                                          <p:spTgt spid="5132"/>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17800"/>
                            </p:stCondLst>
                            <p:childTnLst>
                              <p:par>
                                <p:cTn id="43" presetID="19" presetClass="entr" presetSubtype="10" fill="hold" grpId="0" nodeType="afterEffect">
                                  <p:stCondLst>
                                    <p:cond delay="0"/>
                                  </p:stCondLst>
                                  <p:childTnLst>
                                    <p:set>
                                      <p:cBhvr>
                                        <p:cTn id="44" dur="1" fill="hold">
                                          <p:stCondLst>
                                            <p:cond delay="0"/>
                                          </p:stCondLst>
                                        </p:cTn>
                                        <p:tgtEl>
                                          <p:spTgt spid="5130"/>
                                        </p:tgtEl>
                                        <p:attrNameLst>
                                          <p:attrName>style.visibility</p:attrName>
                                        </p:attrNameLst>
                                      </p:cBhvr>
                                      <p:to>
                                        <p:strVal val="visible"/>
                                      </p:to>
                                    </p:set>
                                    <p:anim calcmode="lin" valueType="num">
                                      <p:cBhvr>
                                        <p:cTn id="45" dur="2000" fill="hold"/>
                                        <p:tgtEl>
                                          <p:spTgt spid="5130"/>
                                        </p:tgtEl>
                                        <p:attrNameLst>
                                          <p:attrName>ppt_w</p:attrName>
                                        </p:attrNameLst>
                                      </p:cBhvr>
                                      <p:tavLst>
                                        <p:tav tm="0" fmla="#ppt_w*sin(2.5*pi*$)">
                                          <p:val>
                                            <p:fltVal val="0"/>
                                          </p:val>
                                        </p:tav>
                                        <p:tav tm="100000">
                                          <p:val>
                                            <p:fltVal val="1"/>
                                          </p:val>
                                        </p:tav>
                                      </p:tavLst>
                                    </p:anim>
                                    <p:anim calcmode="lin" valueType="num">
                                      <p:cBhvr>
                                        <p:cTn id="46" dur="2000" fill="hold"/>
                                        <p:tgtEl>
                                          <p:spTgt spid="5130"/>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9800"/>
                            </p:stCondLst>
                            <p:childTnLst>
                              <p:par>
                                <p:cTn id="48" presetID="19" presetClass="entr" presetSubtype="10" fill="hold" grpId="0" nodeType="afterEffect">
                                  <p:stCondLst>
                                    <p:cond delay="0"/>
                                  </p:stCondLst>
                                  <p:childTnLst>
                                    <p:set>
                                      <p:cBhvr>
                                        <p:cTn id="49" dur="1" fill="hold">
                                          <p:stCondLst>
                                            <p:cond delay="0"/>
                                          </p:stCondLst>
                                        </p:cTn>
                                        <p:tgtEl>
                                          <p:spTgt spid="5131"/>
                                        </p:tgtEl>
                                        <p:attrNameLst>
                                          <p:attrName>style.visibility</p:attrName>
                                        </p:attrNameLst>
                                      </p:cBhvr>
                                      <p:to>
                                        <p:strVal val="visible"/>
                                      </p:to>
                                    </p:set>
                                    <p:anim calcmode="lin" valueType="num">
                                      <p:cBhvr>
                                        <p:cTn id="50" dur="2000" fill="hold"/>
                                        <p:tgtEl>
                                          <p:spTgt spid="5131"/>
                                        </p:tgtEl>
                                        <p:attrNameLst>
                                          <p:attrName>ppt_w</p:attrName>
                                        </p:attrNameLst>
                                      </p:cBhvr>
                                      <p:tavLst>
                                        <p:tav tm="0" fmla="#ppt_w*sin(2.5*pi*$)">
                                          <p:val>
                                            <p:fltVal val="0"/>
                                          </p:val>
                                        </p:tav>
                                        <p:tav tm="100000">
                                          <p:val>
                                            <p:fltVal val="1"/>
                                          </p:val>
                                        </p:tav>
                                      </p:tavLst>
                                    </p:anim>
                                    <p:anim calcmode="lin" valueType="num">
                                      <p:cBhvr>
                                        <p:cTn id="51" dur="2000" fill="hold"/>
                                        <p:tgtEl>
                                          <p:spTgt spid="5131"/>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21800"/>
                            </p:stCondLst>
                            <p:childTnLst>
                              <p:par>
                                <p:cTn id="53" presetID="19" presetClass="entr" presetSubtype="10" fill="hold" grpId="0" nodeType="afterEffect">
                                  <p:stCondLst>
                                    <p:cond delay="0"/>
                                  </p:stCondLst>
                                  <p:childTnLst>
                                    <p:set>
                                      <p:cBhvr>
                                        <p:cTn id="54" dur="1" fill="hold">
                                          <p:stCondLst>
                                            <p:cond delay="0"/>
                                          </p:stCondLst>
                                        </p:cTn>
                                        <p:tgtEl>
                                          <p:spTgt spid="5125"/>
                                        </p:tgtEl>
                                        <p:attrNameLst>
                                          <p:attrName>style.visibility</p:attrName>
                                        </p:attrNameLst>
                                      </p:cBhvr>
                                      <p:to>
                                        <p:strVal val="visible"/>
                                      </p:to>
                                    </p:set>
                                    <p:anim calcmode="lin" valueType="num">
                                      <p:cBhvr>
                                        <p:cTn id="55" dur="2000" fill="hold"/>
                                        <p:tgtEl>
                                          <p:spTgt spid="5125"/>
                                        </p:tgtEl>
                                        <p:attrNameLst>
                                          <p:attrName>ppt_w</p:attrName>
                                        </p:attrNameLst>
                                      </p:cBhvr>
                                      <p:tavLst>
                                        <p:tav tm="0" fmla="#ppt_w*sin(2.5*pi*$)">
                                          <p:val>
                                            <p:fltVal val="0"/>
                                          </p:val>
                                        </p:tav>
                                        <p:tav tm="100000">
                                          <p:val>
                                            <p:fltVal val="1"/>
                                          </p:val>
                                        </p:tav>
                                      </p:tavLst>
                                    </p:anim>
                                    <p:anim calcmode="lin" valueType="num">
                                      <p:cBhvr>
                                        <p:cTn id="56" dur="2000" fill="hold"/>
                                        <p:tgtEl>
                                          <p:spTgt spid="5125"/>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23800"/>
                            </p:stCondLst>
                            <p:childTnLst>
                              <p:par>
                                <p:cTn id="58" presetID="19" presetClass="entr" presetSubtype="10" fill="hold" grpId="0" nodeType="afterEffect">
                                  <p:stCondLst>
                                    <p:cond delay="0"/>
                                  </p:stCondLst>
                                  <p:childTnLst>
                                    <p:set>
                                      <p:cBhvr>
                                        <p:cTn id="59" dur="1" fill="hold">
                                          <p:stCondLst>
                                            <p:cond delay="0"/>
                                          </p:stCondLst>
                                        </p:cTn>
                                        <p:tgtEl>
                                          <p:spTgt spid="5135"/>
                                        </p:tgtEl>
                                        <p:attrNameLst>
                                          <p:attrName>style.visibility</p:attrName>
                                        </p:attrNameLst>
                                      </p:cBhvr>
                                      <p:to>
                                        <p:strVal val="visible"/>
                                      </p:to>
                                    </p:set>
                                    <p:anim calcmode="lin" valueType="num">
                                      <p:cBhvr>
                                        <p:cTn id="60" dur="2000" fill="hold"/>
                                        <p:tgtEl>
                                          <p:spTgt spid="5135"/>
                                        </p:tgtEl>
                                        <p:attrNameLst>
                                          <p:attrName>ppt_w</p:attrName>
                                        </p:attrNameLst>
                                      </p:cBhvr>
                                      <p:tavLst>
                                        <p:tav tm="0" fmla="#ppt_w*sin(2.5*pi*$)">
                                          <p:val>
                                            <p:fltVal val="0"/>
                                          </p:val>
                                        </p:tav>
                                        <p:tav tm="100000">
                                          <p:val>
                                            <p:fltVal val="1"/>
                                          </p:val>
                                        </p:tav>
                                      </p:tavLst>
                                    </p:anim>
                                    <p:anim calcmode="lin" valueType="num">
                                      <p:cBhvr>
                                        <p:cTn id="61" dur="2000" fill="hold"/>
                                        <p:tgtEl>
                                          <p:spTgt spid="5135"/>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25800"/>
                            </p:stCondLst>
                            <p:childTnLst>
                              <p:par>
                                <p:cTn id="63" presetID="19" presetClass="entr" presetSubtype="10" fill="hold" grpId="0" nodeType="afterEffect">
                                  <p:stCondLst>
                                    <p:cond delay="0"/>
                                  </p:stCondLst>
                                  <p:childTnLst>
                                    <p:set>
                                      <p:cBhvr>
                                        <p:cTn id="64" dur="1" fill="hold">
                                          <p:stCondLst>
                                            <p:cond delay="0"/>
                                          </p:stCondLst>
                                        </p:cTn>
                                        <p:tgtEl>
                                          <p:spTgt spid="5126"/>
                                        </p:tgtEl>
                                        <p:attrNameLst>
                                          <p:attrName>style.visibility</p:attrName>
                                        </p:attrNameLst>
                                      </p:cBhvr>
                                      <p:to>
                                        <p:strVal val="visible"/>
                                      </p:to>
                                    </p:set>
                                    <p:anim calcmode="lin" valueType="num">
                                      <p:cBhvr>
                                        <p:cTn id="65" dur="2000" fill="hold"/>
                                        <p:tgtEl>
                                          <p:spTgt spid="5126"/>
                                        </p:tgtEl>
                                        <p:attrNameLst>
                                          <p:attrName>ppt_w</p:attrName>
                                        </p:attrNameLst>
                                      </p:cBhvr>
                                      <p:tavLst>
                                        <p:tav tm="0" fmla="#ppt_w*sin(2.5*pi*$)">
                                          <p:val>
                                            <p:fltVal val="0"/>
                                          </p:val>
                                        </p:tav>
                                        <p:tav tm="100000">
                                          <p:val>
                                            <p:fltVal val="1"/>
                                          </p:val>
                                        </p:tav>
                                      </p:tavLst>
                                    </p:anim>
                                    <p:anim calcmode="lin" valueType="num">
                                      <p:cBhvr>
                                        <p:cTn id="66" dur="2000" fill="hold"/>
                                        <p:tgtEl>
                                          <p:spTgt spid="51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4" grpId="0" animBg="1"/>
      <p:bldP spid="5125" grpId="0" animBg="1"/>
      <p:bldP spid="5126" grpId="0" animBg="1"/>
      <p:bldP spid="5127" grpId="0" animBg="1"/>
      <p:bldP spid="5128" grpId="0" animBg="1"/>
      <p:bldP spid="5129" grpId="0" animBg="1"/>
      <p:bldP spid="5130" grpId="0" animBg="1"/>
      <p:bldP spid="5131" grpId="0" animBg="1"/>
      <p:bldP spid="5132" grpId="0" animBg="1"/>
      <p:bldP spid="5134" grpId="0" animBg="1"/>
      <p:bldP spid="51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340315786"/>
              </p:ext>
            </p:extLst>
          </p:nvPr>
        </p:nvGraphicFramePr>
        <p:xfrm>
          <a:off x="1524000" y="1706562"/>
          <a:ext cx="6418263" cy="79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47" name="Rectangle 3"/>
          <p:cNvSpPr>
            <a:spLocks noGrp="1" noChangeArrowheads="1"/>
          </p:cNvSpPr>
          <p:nvPr>
            <p:ph type="body" idx="1"/>
          </p:nvPr>
        </p:nvSpPr>
        <p:spPr>
          <a:xfrm>
            <a:off x="1524000" y="2550811"/>
            <a:ext cx="8126412" cy="3631047"/>
          </a:xfrm>
        </p:spPr>
        <p:txBody>
          <a:bodyPr>
            <a:noAutofit/>
          </a:bodyPr>
          <a:lstStyle/>
          <a:p>
            <a:pPr eaLnBrk="1" hangingPunct="1"/>
            <a:r>
              <a:rPr lang="en-AU" altLang="en-US" sz="2400" dirty="0">
                <a:ea typeface="Tahoma" panose="020B0604030504040204" pitchFamily="34" charset="0"/>
                <a:cs typeface="Tahoma" panose="020B0604030504040204" pitchFamily="34" charset="0"/>
              </a:rPr>
              <a:t>Community Welfare and Social Services</a:t>
            </a:r>
          </a:p>
          <a:p>
            <a:pPr eaLnBrk="1" hangingPunct="1"/>
            <a:r>
              <a:rPr lang="en-US" altLang="en-US" sz="2400" dirty="0">
                <a:ea typeface="Tahoma" panose="020B0604030504040204" pitchFamily="34" charset="0"/>
                <a:cs typeface="Tahoma" panose="020B0604030504040204" pitchFamily="34" charset="0"/>
              </a:rPr>
              <a:t>Community Development</a:t>
            </a:r>
          </a:p>
          <a:p>
            <a:pPr eaLnBrk="1" hangingPunct="1"/>
            <a:r>
              <a:rPr lang="en-US" altLang="en-US" sz="2400" dirty="0">
                <a:ea typeface="Tahoma" panose="020B0604030504040204" pitchFamily="34" charset="0"/>
                <a:cs typeface="Tahoma" panose="020B0604030504040204" pitchFamily="34" charset="0"/>
              </a:rPr>
              <a:t>Community Health Services</a:t>
            </a:r>
          </a:p>
          <a:p>
            <a:pPr eaLnBrk="1" hangingPunct="1"/>
            <a:r>
              <a:rPr lang="en-US" altLang="en-US" sz="2400" dirty="0">
                <a:ea typeface="Tahoma" panose="020B0604030504040204" pitchFamily="34" charset="0"/>
                <a:cs typeface="Tahoma" panose="020B0604030504040204" pitchFamily="34" charset="0"/>
              </a:rPr>
              <a:t>Employment Assistance Activities</a:t>
            </a:r>
          </a:p>
        </p:txBody>
      </p:sp>
      <p:pic>
        <p:nvPicPr>
          <p:cNvPr id="19461"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98475"/>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680092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67643" y="1356108"/>
            <a:ext cx="6418263" cy="79216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Priority Areas</a:t>
            </a:r>
          </a:p>
        </p:txBody>
      </p:sp>
      <p:graphicFrame>
        <p:nvGraphicFramePr>
          <p:cNvPr id="3" name="Diagram 2"/>
          <p:cNvGraphicFramePr/>
          <p:nvPr>
            <p:extLst>
              <p:ext uri="{D42A27DB-BD31-4B8C-83A1-F6EECF244321}">
                <p14:modId xmlns:p14="http://schemas.microsoft.com/office/powerpoint/2010/main" val="1904804781"/>
              </p:ext>
            </p:extLst>
          </p:nvPr>
        </p:nvGraphicFramePr>
        <p:xfrm>
          <a:off x="1467643" y="2004410"/>
          <a:ext cx="8796819" cy="4551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9"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57974"/>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09015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67643" y="1514459"/>
            <a:ext cx="6418263" cy="79216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Priority Areas</a:t>
            </a:r>
          </a:p>
        </p:txBody>
      </p:sp>
      <p:graphicFrame>
        <p:nvGraphicFramePr>
          <p:cNvPr id="3" name="Diagram 2"/>
          <p:cNvGraphicFramePr/>
          <p:nvPr>
            <p:extLst>
              <p:ext uri="{D42A27DB-BD31-4B8C-83A1-F6EECF244321}">
                <p14:modId xmlns:p14="http://schemas.microsoft.com/office/powerpoint/2010/main" val="3528077273"/>
              </p:ext>
            </p:extLst>
          </p:nvPr>
        </p:nvGraphicFramePr>
        <p:xfrm>
          <a:off x="1467643" y="2306621"/>
          <a:ext cx="8126412" cy="4122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9"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57974"/>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138648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67643" y="1514459"/>
            <a:ext cx="6418263" cy="79216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Priority Areas</a:t>
            </a:r>
          </a:p>
        </p:txBody>
      </p:sp>
      <p:graphicFrame>
        <p:nvGraphicFramePr>
          <p:cNvPr id="3" name="Diagram 2"/>
          <p:cNvGraphicFramePr/>
          <p:nvPr>
            <p:extLst>
              <p:ext uri="{D42A27DB-BD31-4B8C-83A1-F6EECF244321}">
                <p14:modId xmlns:p14="http://schemas.microsoft.com/office/powerpoint/2010/main" val="3290300068"/>
              </p:ext>
            </p:extLst>
          </p:nvPr>
        </p:nvGraphicFramePr>
        <p:xfrm>
          <a:off x="1467643" y="2306621"/>
          <a:ext cx="8126412" cy="4122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9"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57974"/>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629861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383323"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67643" y="1284681"/>
            <a:ext cx="6418263" cy="79216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Priority Areas</a:t>
            </a:r>
          </a:p>
        </p:txBody>
      </p:sp>
      <p:graphicFrame>
        <p:nvGraphicFramePr>
          <p:cNvPr id="3" name="Diagram 2"/>
          <p:cNvGraphicFramePr/>
          <p:nvPr>
            <p:extLst>
              <p:ext uri="{D42A27DB-BD31-4B8C-83A1-F6EECF244321}">
                <p14:modId xmlns:p14="http://schemas.microsoft.com/office/powerpoint/2010/main" val="2211295903"/>
              </p:ext>
            </p:extLst>
          </p:nvPr>
        </p:nvGraphicFramePr>
        <p:xfrm>
          <a:off x="1383323" y="2000250"/>
          <a:ext cx="7277772" cy="3655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9"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57974"/>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9" name="TextBox 8">
            <a:extLst>
              <a:ext uri="{FF2B5EF4-FFF2-40B4-BE49-F238E27FC236}">
                <a16:creationId xmlns:a16="http://schemas.microsoft.com/office/drawing/2014/main" id="{8E2D35DA-EAF7-DA7A-20A2-B94BE3914C4F}"/>
              </a:ext>
            </a:extLst>
          </p:cNvPr>
          <p:cNvSpPr txBox="1"/>
          <p:nvPr/>
        </p:nvSpPr>
        <p:spPr>
          <a:xfrm>
            <a:off x="1524000" y="3284931"/>
            <a:ext cx="7303477" cy="304282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Family Support</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Calibri" panose="020F0502020204030204" pitchFamily="34" charset="0"/>
              </a:rPr>
              <a:t>Supported emergency or low cost accommodation</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Counselling services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Calibri" panose="020F0502020204030204" pitchFamily="34" charset="0"/>
              </a:rPr>
              <a:t>Domestic Violence services</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Child Care and Child protection</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Calibri" panose="020F0502020204030204" pitchFamily="34" charset="0"/>
              </a:rPr>
              <a:t>Aged, Disability or youth services</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Veteran welfare serv</a:t>
            </a:r>
            <a:r>
              <a:rPr lang="en-AU" dirty="0">
                <a:latin typeface="Calibri" panose="020F0502020204030204" pitchFamily="34" charset="0"/>
                <a:ea typeface="Calibri" panose="020F0502020204030204" pitchFamily="34" charset="0"/>
                <a:cs typeface="Calibri" panose="020F0502020204030204" pitchFamily="34" charset="0"/>
              </a:rPr>
              <a:t>ices</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Services to victims of natural disasters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Calibri" panose="020F0502020204030204" pitchFamily="34" charset="0"/>
              </a:rPr>
              <a:t>Volunteer emergency services, such as surf life-saving and rural fire services</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9180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58926" y="1381126"/>
            <a:ext cx="6418263" cy="78581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Categories</a:t>
            </a:r>
          </a:p>
        </p:txBody>
      </p:sp>
      <p:graphicFrame>
        <p:nvGraphicFramePr>
          <p:cNvPr id="3" name="Diagram 2"/>
          <p:cNvGraphicFramePr/>
          <p:nvPr>
            <p:extLst>
              <p:ext uri="{D42A27DB-BD31-4B8C-83A1-F6EECF244321}">
                <p14:modId xmlns:p14="http://schemas.microsoft.com/office/powerpoint/2010/main" val="3200812051"/>
              </p:ext>
            </p:extLst>
          </p:nvPr>
        </p:nvGraphicFramePr>
        <p:xfrm>
          <a:off x="1558926" y="2046287"/>
          <a:ext cx="8771323" cy="4415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69"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051198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33384" y="1434608"/>
            <a:ext cx="6418263" cy="785812"/>
          </a:xfrm>
        </p:spPr>
        <p:txBody>
          <a:bodyPr>
            <a:normAutofit/>
          </a:bodyPr>
          <a:lstStyle/>
          <a:p>
            <a:pPr eaLnBrk="1" hangingPunct="1"/>
            <a:r>
              <a:rPr lang="en-US" altLang="en-US" sz="3200" b="1" dirty="0">
                <a:latin typeface="Agenda-Bold" pitchFamily="2" charset="0"/>
                <a:cs typeface="Tahoma" panose="020B0604030504040204" pitchFamily="34" charset="0"/>
              </a:rPr>
              <a:t>Where to find Category 1 &amp; 2 grants?</a:t>
            </a:r>
          </a:p>
        </p:txBody>
      </p:sp>
      <p:pic>
        <p:nvPicPr>
          <p:cNvPr id="13317"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pic>
        <p:nvPicPr>
          <p:cNvPr id="4" name="Picture 3"/>
          <p:cNvPicPr>
            <a:picLocks noChangeAspect="1"/>
          </p:cNvPicPr>
          <p:nvPr/>
        </p:nvPicPr>
        <p:blipFill>
          <a:blip r:embed="rId6"/>
          <a:stretch>
            <a:fillRect/>
          </a:stretch>
        </p:blipFill>
        <p:spPr>
          <a:xfrm>
            <a:off x="1238250" y="2582479"/>
            <a:ext cx="9715500" cy="3019425"/>
          </a:xfrm>
          <a:prstGeom prst="rect">
            <a:avLst/>
          </a:prstGeom>
        </p:spPr>
      </p:pic>
      <p:sp>
        <p:nvSpPr>
          <p:cNvPr id="5" name="Rectangle 4"/>
          <p:cNvSpPr/>
          <p:nvPr/>
        </p:nvSpPr>
        <p:spPr>
          <a:xfrm>
            <a:off x="1114527" y="6042243"/>
            <a:ext cx="6011389" cy="369332"/>
          </a:xfrm>
          <a:prstGeom prst="rect">
            <a:avLst/>
          </a:prstGeom>
        </p:spPr>
        <p:txBody>
          <a:bodyPr wrap="none">
            <a:spAutoFit/>
          </a:bodyPr>
          <a:lstStyle/>
          <a:p>
            <a:r>
              <a:rPr lang="en-AU" dirty="0">
                <a:hlinkClick r:id="rId7"/>
              </a:rPr>
              <a:t>https://www.clubgrants.com.au/find-your-local-grant-round</a:t>
            </a:r>
            <a:r>
              <a:rPr lang="en-AU" dirty="0"/>
              <a:t> </a:t>
            </a:r>
          </a:p>
        </p:txBody>
      </p:sp>
    </p:spTree>
    <p:extLst>
      <p:ext uri="{BB962C8B-B14F-4D97-AF65-F5344CB8AC3E}">
        <p14:creationId xmlns:p14="http://schemas.microsoft.com/office/powerpoint/2010/main" val="273936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356328"/>
            <a:ext cx="6418263" cy="78581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Categories</a:t>
            </a:r>
          </a:p>
        </p:txBody>
      </p:sp>
      <p:graphicFrame>
        <p:nvGraphicFramePr>
          <p:cNvPr id="4" name="Diagram 3"/>
          <p:cNvGraphicFramePr/>
          <p:nvPr>
            <p:extLst>
              <p:ext uri="{D42A27DB-BD31-4B8C-83A1-F6EECF244321}">
                <p14:modId xmlns:p14="http://schemas.microsoft.com/office/powerpoint/2010/main" val="1969065302"/>
              </p:ext>
            </p:extLst>
          </p:nvPr>
        </p:nvGraphicFramePr>
        <p:xfrm>
          <a:off x="1558926" y="2142140"/>
          <a:ext cx="8124825" cy="4629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17"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graphicFrame>
        <p:nvGraphicFramePr>
          <p:cNvPr id="5" name="Diagram 4"/>
          <p:cNvGraphicFramePr/>
          <p:nvPr>
            <p:extLst>
              <p:ext uri="{D42A27DB-BD31-4B8C-83A1-F6EECF244321}">
                <p14:modId xmlns:p14="http://schemas.microsoft.com/office/powerpoint/2010/main" val="1576214911"/>
              </p:ext>
            </p:extLst>
          </p:nvPr>
        </p:nvGraphicFramePr>
        <p:xfrm>
          <a:off x="1725828" y="5972538"/>
          <a:ext cx="7791020" cy="79935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Rectangle 2"/>
          <p:cNvSpPr/>
          <p:nvPr/>
        </p:nvSpPr>
        <p:spPr>
          <a:xfrm>
            <a:off x="2032886" y="6187549"/>
            <a:ext cx="4674934" cy="369332"/>
          </a:xfrm>
          <a:prstGeom prst="rect">
            <a:avLst/>
          </a:prstGeom>
        </p:spPr>
        <p:txBody>
          <a:bodyPr wrap="none">
            <a:spAutoFit/>
          </a:bodyPr>
          <a:lstStyle/>
          <a:p>
            <a:r>
              <a:rPr lang="en-US" dirty="0" err="1">
                <a:hlinkClick r:id="rId16"/>
              </a:rPr>
              <a:t>Clubgrants</a:t>
            </a:r>
            <a:r>
              <a:rPr lang="en-US" dirty="0">
                <a:hlinkClick r:id="rId16"/>
              </a:rPr>
              <a:t> Category 3 Fund | NSW Government</a:t>
            </a:r>
            <a:endParaRPr lang="en-AU" dirty="0"/>
          </a:p>
        </p:txBody>
      </p:sp>
    </p:spTree>
    <p:extLst>
      <p:ext uri="{BB962C8B-B14F-4D97-AF65-F5344CB8AC3E}">
        <p14:creationId xmlns:p14="http://schemas.microsoft.com/office/powerpoint/2010/main" val="2842694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356328"/>
            <a:ext cx="6418263" cy="78581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Categories</a:t>
            </a:r>
          </a:p>
        </p:txBody>
      </p:sp>
      <p:pic>
        <p:nvPicPr>
          <p:cNvPr id="13317"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6" name="Rectangle 5"/>
          <p:cNvSpPr/>
          <p:nvPr/>
        </p:nvSpPr>
        <p:spPr>
          <a:xfrm>
            <a:off x="1524000" y="1985344"/>
            <a:ext cx="1202830" cy="369332"/>
          </a:xfrm>
          <a:prstGeom prst="rect">
            <a:avLst/>
          </a:prstGeom>
        </p:spPr>
        <p:txBody>
          <a:bodyPr wrap="none">
            <a:spAutoFit/>
          </a:bodyPr>
          <a:lstStyle/>
          <a:p>
            <a:pPr algn="just"/>
            <a:r>
              <a:rPr lang="en-US" altLang="en-US" b="1" u="sng" dirty="0">
                <a:cs typeface="Tahoma" panose="020B0604030504040204" pitchFamily="34" charset="0"/>
              </a:rPr>
              <a:t>Category 3</a:t>
            </a:r>
          </a:p>
        </p:txBody>
      </p:sp>
      <p:pic>
        <p:nvPicPr>
          <p:cNvPr id="4" name="Picture 3"/>
          <p:cNvPicPr>
            <a:picLocks noChangeAspect="1"/>
          </p:cNvPicPr>
          <p:nvPr/>
        </p:nvPicPr>
        <p:blipFill>
          <a:blip r:embed="rId6"/>
          <a:stretch>
            <a:fillRect/>
          </a:stretch>
        </p:blipFill>
        <p:spPr>
          <a:xfrm>
            <a:off x="952666" y="2354676"/>
            <a:ext cx="10294928" cy="4169948"/>
          </a:xfrm>
          <a:prstGeom prst="rect">
            <a:avLst/>
          </a:prstGeom>
        </p:spPr>
      </p:pic>
    </p:spTree>
    <p:extLst>
      <p:ext uri="{BB962C8B-B14F-4D97-AF65-F5344CB8AC3E}">
        <p14:creationId xmlns:p14="http://schemas.microsoft.com/office/powerpoint/2010/main" val="156597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0" y="2688620"/>
            <a:ext cx="9144000" cy="3046988"/>
          </a:xfrm>
          <a:prstGeom prst="rect">
            <a:avLst/>
          </a:prstGeom>
        </p:spPr>
        <p:txBody>
          <a:bodyPr wrap="square">
            <a:spAutoFit/>
          </a:bodyPr>
          <a:lstStyle/>
          <a:p>
            <a:pPr marL="514350" indent="-514350">
              <a:buFont typeface="+mj-lt"/>
              <a:buAutoNum type="arabicPeriod"/>
            </a:pPr>
            <a:r>
              <a:rPr lang="en-US" sz="2400" dirty="0"/>
              <a:t>Please ensure your mobile phones are on silent</a:t>
            </a:r>
          </a:p>
          <a:p>
            <a:pPr marL="514350" indent="-514350">
              <a:buFont typeface="+mj-lt"/>
              <a:buAutoNum type="arabicPeriod"/>
            </a:pPr>
            <a:r>
              <a:rPr lang="en-US" sz="2400" dirty="0"/>
              <a:t>Introduce yourself and the </a:t>
            </a:r>
            <a:r>
              <a:rPr lang="en-US" sz="2400" dirty="0" err="1"/>
              <a:t>organisation</a:t>
            </a:r>
            <a:r>
              <a:rPr lang="en-US" sz="2400" dirty="0"/>
              <a:t> you are from </a:t>
            </a:r>
          </a:p>
          <a:p>
            <a:pPr marL="514350" indent="-514350">
              <a:buFont typeface="+mj-lt"/>
              <a:buAutoNum type="arabicPeriod"/>
            </a:pPr>
            <a:r>
              <a:rPr lang="en-US" sz="2400" dirty="0"/>
              <a:t>Please keep your questions to the end as we will have time to answer any questions at the end of the session</a:t>
            </a:r>
          </a:p>
          <a:p>
            <a:pPr marL="514350" indent="-514350">
              <a:buFont typeface="+mj-lt"/>
              <a:buAutoNum type="arabicPeriod"/>
            </a:pPr>
            <a:r>
              <a:rPr lang="en-US" sz="2400" dirty="0"/>
              <a:t>We will send all participants a copy of the PowerPoint after the workshop</a:t>
            </a:r>
          </a:p>
          <a:p>
            <a:endParaRPr lang="en-US" sz="2400" dirty="0"/>
          </a:p>
          <a:p>
            <a:endParaRPr lang="en-US" sz="2400" dirty="0"/>
          </a:p>
        </p:txBody>
      </p:sp>
      <p:pic>
        <p:nvPicPr>
          <p:cNvPr id="10"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764"/>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48411" y="1611402"/>
            <a:ext cx="8701238" cy="1077218"/>
          </a:xfrm>
          <a:prstGeom prst="rect">
            <a:avLst/>
          </a:prstGeom>
          <a:noFill/>
        </p:spPr>
        <p:txBody>
          <a:bodyPr wrap="square" rtlCol="0">
            <a:spAutoFit/>
          </a:bodyPr>
          <a:lstStyle/>
          <a:p>
            <a:r>
              <a:rPr lang="en-AU" sz="3200" b="1" dirty="0">
                <a:latin typeface="Agenda-Bold" pitchFamily="2" charset="0"/>
              </a:rPr>
              <a:t>Fairfield </a:t>
            </a:r>
            <a:r>
              <a:rPr lang="en-AU" sz="3200" b="1" dirty="0" err="1">
                <a:latin typeface="Agenda-Bold" pitchFamily="2" charset="0"/>
              </a:rPr>
              <a:t>ClubGRANTS</a:t>
            </a:r>
            <a:r>
              <a:rPr lang="en-AU" sz="3200" b="1" dirty="0">
                <a:latin typeface="Agenda-Bold" pitchFamily="2" charset="0"/>
              </a:rPr>
              <a:t> Information Session 2024</a:t>
            </a:r>
          </a:p>
          <a:p>
            <a:r>
              <a:rPr lang="en-AU" sz="3200" b="1" dirty="0">
                <a:latin typeface="Agenda-Bold" pitchFamily="2" charset="0"/>
              </a:rPr>
              <a:t>Welcome &amp; Housekeeping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13342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356328"/>
            <a:ext cx="6418263" cy="78581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Categories</a:t>
            </a:r>
          </a:p>
        </p:txBody>
      </p:sp>
      <p:pic>
        <p:nvPicPr>
          <p:cNvPr id="13317"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4" name="Rectangle 3"/>
          <p:cNvSpPr/>
          <p:nvPr/>
        </p:nvSpPr>
        <p:spPr>
          <a:xfrm>
            <a:off x="1524000" y="1947967"/>
            <a:ext cx="1202830" cy="369332"/>
          </a:xfrm>
          <a:prstGeom prst="rect">
            <a:avLst/>
          </a:prstGeom>
        </p:spPr>
        <p:txBody>
          <a:bodyPr wrap="none">
            <a:spAutoFit/>
          </a:bodyPr>
          <a:lstStyle/>
          <a:p>
            <a:pPr algn="just"/>
            <a:r>
              <a:rPr lang="en-US" altLang="en-US" b="1" u="sng" dirty="0">
                <a:cs typeface="Tahoma" panose="020B0604030504040204" pitchFamily="34" charset="0"/>
              </a:rPr>
              <a:t>Category 3</a:t>
            </a:r>
          </a:p>
        </p:txBody>
      </p:sp>
      <p:pic>
        <p:nvPicPr>
          <p:cNvPr id="5" name="Picture 4"/>
          <p:cNvPicPr>
            <a:picLocks noChangeAspect="1"/>
          </p:cNvPicPr>
          <p:nvPr/>
        </p:nvPicPr>
        <p:blipFill>
          <a:blip r:embed="rId6"/>
          <a:stretch>
            <a:fillRect/>
          </a:stretch>
        </p:blipFill>
        <p:spPr>
          <a:xfrm>
            <a:off x="845310" y="2294622"/>
            <a:ext cx="10501379" cy="4492159"/>
          </a:xfrm>
          <a:prstGeom prst="rect">
            <a:avLst/>
          </a:prstGeom>
        </p:spPr>
      </p:pic>
    </p:spTree>
    <p:extLst>
      <p:ext uri="{BB962C8B-B14F-4D97-AF65-F5344CB8AC3E}">
        <p14:creationId xmlns:p14="http://schemas.microsoft.com/office/powerpoint/2010/main" val="72034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356328"/>
            <a:ext cx="6418263" cy="785812"/>
          </a:xfrm>
        </p:spPr>
        <p:txBody>
          <a:bodyPr>
            <a:normAutofit/>
          </a:bodyPr>
          <a:lstStyle/>
          <a:p>
            <a:pPr eaLnBrk="1" hangingPunct="1"/>
            <a:r>
              <a:rPr lang="en-US" altLang="en-US" sz="3200" b="1" dirty="0">
                <a:latin typeface="Agenda-Bold" pitchFamily="2" charset="0"/>
                <a:cs typeface="Tahoma" panose="020B0604030504040204" pitchFamily="34" charset="0"/>
              </a:rPr>
              <a:t>Where to find grants?</a:t>
            </a:r>
          </a:p>
        </p:txBody>
      </p:sp>
      <p:pic>
        <p:nvPicPr>
          <p:cNvPr id="13317"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3" name="Rectangle 2"/>
          <p:cNvSpPr/>
          <p:nvPr/>
        </p:nvSpPr>
        <p:spPr>
          <a:xfrm>
            <a:off x="7266494" y="2108330"/>
            <a:ext cx="2840334" cy="923330"/>
          </a:xfrm>
          <a:prstGeom prst="rect">
            <a:avLst/>
          </a:prstGeom>
        </p:spPr>
        <p:txBody>
          <a:bodyPr wrap="square">
            <a:spAutoFit/>
          </a:bodyPr>
          <a:lstStyle/>
          <a:p>
            <a:r>
              <a:rPr lang="en-US" dirty="0">
                <a:hlinkClick r:id="rId6"/>
              </a:rPr>
              <a:t>Funding for local service providers Fairfield City Council (nsw.gov.au)</a:t>
            </a:r>
            <a:endParaRPr lang="en-AU" dirty="0"/>
          </a:p>
        </p:txBody>
      </p:sp>
      <p:pic>
        <p:nvPicPr>
          <p:cNvPr id="6" name="Picture 5"/>
          <p:cNvPicPr>
            <a:picLocks noChangeAspect="1"/>
          </p:cNvPicPr>
          <p:nvPr/>
        </p:nvPicPr>
        <p:blipFill>
          <a:blip r:embed="rId7"/>
          <a:stretch>
            <a:fillRect/>
          </a:stretch>
        </p:blipFill>
        <p:spPr>
          <a:xfrm>
            <a:off x="1524000" y="2108330"/>
            <a:ext cx="5742494" cy="4749670"/>
          </a:xfrm>
          <a:prstGeom prst="rect">
            <a:avLst/>
          </a:prstGeom>
        </p:spPr>
      </p:pic>
    </p:spTree>
    <p:extLst>
      <p:ext uri="{BB962C8B-B14F-4D97-AF65-F5344CB8AC3E}">
        <p14:creationId xmlns:p14="http://schemas.microsoft.com/office/powerpoint/2010/main" val="133712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3" name="Rectangle 2"/>
          <p:cNvSpPr/>
          <p:nvPr/>
        </p:nvSpPr>
        <p:spPr>
          <a:xfrm>
            <a:off x="7266494" y="2108330"/>
            <a:ext cx="2840334" cy="923330"/>
          </a:xfrm>
          <a:prstGeom prst="rect">
            <a:avLst/>
          </a:prstGeom>
        </p:spPr>
        <p:txBody>
          <a:bodyPr wrap="square">
            <a:spAutoFit/>
          </a:bodyPr>
          <a:lstStyle/>
          <a:p>
            <a:r>
              <a:rPr lang="en-US" dirty="0">
                <a:hlinkClick r:id="rId6"/>
              </a:rPr>
              <a:t>Funding for local service providers Fairfield City Council (nsw.gov.au)</a:t>
            </a:r>
            <a:endParaRPr lang="en-AU" dirty="0"/>
          </a:p>
        </p:txBody>
      </p:sp>
      <p:pic>
        <p:nvPicPr>
          <p:cNvPr id="4" name="Picture 3"/>
          <p:cNvPicPr>
            <a:picLocks noChangeAspect="1"/>
          </p:cNvPicPr>
          <p:nvPr/>
        </p:nvPicPr>
        <p:blipFill>
          <a:blip r:embed="rId7"/>
          <a:stretch>
            <a:fillRect/>
          </a:stretch>
        </p:blipFill>
        <p:spPr>
          <a:xfrm>
            <a:off x="1558926" y="1419389"/>
            <a:ext cx="5415927" cy="5255403"/>
          </a:xfrm>
          <a:prstGeom prst="rect">
            <a:avLst/>
          </a:prstGeom>
        </p:spPr>
      </p:pic>
    </p:spTree>
    <p:extLst>
      <p:ext uri="{BB962C8B-B14F-4D97-AF65-F5344CB8AC3E}">
        <p14:creationId xmlns:p14="http://schemas.microsoft.com/office/powerpoint/2010/main" val="321860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67644" y="1636713"/>
            <a:ext cx="6418262" cy="558800"/>
          </a:xfrm>
        </p:spPr>
        <p:txBody>
          <a:bodyPr>
            <a:noAutofit/>
          </a:bodyPr>
          <a:lstStyle/>
          <a:p>
            <a:pPr eaLnBrk="1" hangingPunct="1"/>
            <a:r>
              <a:rPr lang="en-US" altLang="en-US" sz="3200" b="1" dirty="0">
                <a:latin typeface="Agenda-Bold" pitchFamily="2" charset="0"/>
                <a:cs typeface="Tahoma" panose="020B0604030504040204" pitchFamily="34" charset="0"/>
              </a:rPr>
              <a:t>Eligibility Criteria</a:t>
            </a:r>
          </a:p>
        </p:txBody>
      </p:sp>
      <p:pic>
        <p:nvPicPr>
          <p:cNvPr id="15365"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6934"/>
            <a:ext cx="3152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624140350"/>
              </p:ext>
            </p:extLst>
          </p:nvPr>
        </p:nvGraphicFramePr>
        <p:xfrm>
          <a:off x="1467644" y="2413581"/>
          <a:ext cx="8932588" cy="3773573"/>
        </p:xfrm>
        <a:graphic>
          <a:graphicData uri="http://schemas.openxmlformats.org/drawingml/2006/table">
            <a:tbl>
              <a:tblPr firstRow="1" firstCol="1" bandRow="1">
                <a:tableStyleId>{5C22544A-7EE6-4342-B048-85BDC9FD1C3A}</a:tableStyleId>
              </a:tblPr>
              <a:tblGrid>
                <a:gridCol w="8140981">
                  <a:extLst>
                    <a:ext uri="{9D8B030D-6E8A-4147-A177-3AD203B41FA5}">
                      <a16:colId xmlns:a16="http://schemas.microsoft.com/office/drawing/2014/main" val="4092766818"/>
                    </a:ext>
                  </a:extLst>
                </a:gridCol>
                <a:gridCol w="791607">
                  <a:extLst>
                    <a:ext uri="{9D8B030D-6E8A-4147-A177-3AD203B41FA5}">
                      <a16:colId xmlns:a16="http://schemas.microsoft.com/office/drawing/2014/main" val="2675957741"/>
                    </a:ext>
                  </a:extLst>
                </a:gridCol>
              </a:tblGrid>
              <a:tr h="304594">
                <a:tc>
                  <a:txBody>
                    <a:bodyPr/>
                    <a:lstStyle/>
                    <a:p>
                      <a:pPr>
                        <a:lnSpc>
                          <a:spcPct val="107000"/>
                        </a:lnSpc>
                        <a:spcAft>
                          <a:spcPts val="0"/>
                        </a:spcAft>
                      </a:pPr>
                      <a:r>
                        <a:rPr lang="en-AU" sz="1800" dirty="0">
                          <a:effectLst/>
                        </a:rPr>
                        <a:t>Eligibility Criteria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r>
                        <a:rPr lang="en-AU" sz="1100">
                          <a:effectLst/>
                          <a:sym typeface="Wingdings" panose="05000000000000000000" pitchFamily="2" charset="2"/>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941478"/>
                  </a:ext>
                </a:extLst>
              </a:tr>
              <a:tr h="623290">
                <a:tc>
                  <a:txBody>
                    <a:bodyPr/>
                    <a:lstStyle/>
                    <a:p>
                      <a:pPr>
                        <a:lnSpc>
                          <a:spcPct val="107000"/>
                        </a:lnSpc>
                        <a:spcAft>
                          <a:spcPts val="0"/>
                        </a:spcAft>
                      </a:pPr>
                      <a:r>
                        <a:rPr lang="en-AU" sz="1800">
                          <a:effectLst/>
                        </a:rPr>
                        <a:t>Projects must be community development focused</a:t>
                      </a:r>
                    </a:p>
                    <a:p>
                      <a:pPr>
                        <a:lnSpc>
                          <a:spcPct val="107000"/>
                        </a:lnSpc>
                        <a:spcAft>
                          <a:spcPts val="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312044"/>
                  </a:ext>
                </a:extLst>
              </a:tr>
              <a:tr h="623290">
                <a:tc>
                  <a:txBody>
                    <a:bodyPr/>
                    <a:lstStyle/>
                    <a:p>
                      <a:pPr>
                        <a:lnSpc>
                          <a:spcPct val="107000"/>
                        </a:lnSpc>
                        <a:spcAft>
                          <a:spcPts val="0"/>
                        </a:spcAft>
                      </a:pPr>
                      <a:r>
                        <a:rPr lang="en-AU" sz="1800" dirty="0">
                          <a:effectLst/>
                        </a:rPr>
                        <a:t>Projects must target the Fairfield local community</a:t>
                      </a:r>
                    </a:p>
                    <a:p>
                      <a:pP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722773"/>
                  </a:ext>
                </a:extLst>
              </a:tr>
              <a:tr h="96171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800" dirty="0">
                          <a:effectLst/>
                        </a:rPr>
                        <a:t>Projects must address at least one of the Fairfield City Council local community priorities</a:t>
                      </a:r>
                    </a:p>
                    <a:p>
                      <a:pP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727257"/>
                  </a:ext>
                </a:extLst>
              </a:tr>
              <a:tr h="1260682">
                <a:tc>
                  <a:txBody>
                    <a:bodyPr/>
                    <a:lstStyle/>
                    <a:p>
                      <a:pPr>
                        <a:lnSpc>
                          <a:spcPct val="107000"/>
                        </a:lnSpc>
                        <a:spcAft>
                          <a:spcPts val="0"/>
                        </a:spcAft>
                      </a:pPr>
                      <a:r>
                        <a:rPr lang="en-AU" sz="1800" dirty="0">
                          <a:effectLst/>
                        </a:rPr>
                        <a:t>Organisations must be incorporated or registered with ACNC. Projects can be </a:t>
                      </a:r>
                      <a:r>
                        <a:rPr lang="en-AU" sz="1800" dirty="0" err="1">
                          <a:effectLst/>
                        </a:rPr>
                        <a:t>auspiced</a:t>
                      </a:r>
                      <a:r>
                        <a:rPr lang="en-AU" sz="1800" dirty="0">
                          <a:effectLst/>
                        </a:rPr>
                        <a:t> by another registered organisation e.g. these may be referred to as not for profit organisations, non-government organisations and charities</a:t>
                      </a:r>
                    </a:p>
                    <a:p>
                      <a:pP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899643"/>
                  </a:ext>
                </a:extLst>
              </a:tr>
            </a:tbl>
          </a:graphicData>
        </a:graphic>
      </p:graphicFrame>
    </p:spTree>
    <p:extLst>
      <p:ext uri="{BB962C8B-B14F-4D97-AF65-F5344CB8AC3E}">
        <p14:creationId xmlns:p14="http://schemas.microsoft.com/office/powerpoint/2010/main" val="1684649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0355"/>
            <a:ext cx="3152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7" name="Rectangle 2"/>
          <p:cNvSpPr txBox="1">
            <a:spLocks noChangeArrowheads="1"/>
          </p:cNvSpPr>
          <p:nvPr/>
        </p:nvSpPr>
        <p:spPr>
          <a:xfrm>
            <a:off x="1194178" y="1536319"/>
            <a:ext cx="6418263"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latin typeface="Agenda-Bold" pitchFamily="2" charset="0"/>
                <a:cs typeface="Tahoma" panose="020B0604030504040204" pitchFamily="34" charset="0"/>
              </a:rPr>
              <a:t>Eligibility Criteria</a:t>
            </a:r>
          </a:p>
        </p:txBody>
      </p:sp>
      <p:graphicFrame>
        <p:nvGraphicFramePr>
          <p:cNvPr id="9" name="Table 8"/>
          <p:cNvGraphicFramePr>
            <a:graphicFrameLocks noGrp="1"/>
          </p:cNvGraphicFramePr>
          <p:nvPr>
            <p:extLst>
              <p:ext uri="{D42A27DB-BD31-4B8C-83A1-F6EECF244321}">
                <p14:modId xmlns:p14="http://schemas.microsoft.com/office/powerpoint/2010/main" val="2370919177"/>
              </p:ext>
            </p:extLst>
          </p:nvPr>
        </p:nvGraphicFramePr>
        <p:xfrm>
          <a:off x="1262545" y="2360605"/>
          <a:ext cx="9405454" cy="3425291"/>
        </p:xfrm>
        <a:graphic>
          <a:graphicData uri="http://schemas.openxmlformats.org/drawingml/2006/table">
            <a:tbl>
              <a:tblPr firstRow="1" firstCol="1" bandRow="1">
                <a:tableStyleId>{5C22544A-7EE6-4342-B048-85BDC9FD1C3A}</a:tableStyleId>
              </a:tblPr>
              <a:tblGrid>
                <a:gridCol w="8541372">
                  <a:extLst>
                    <a:ext uri="{9D8B030D-6E8A-4147-A177-3AD203B41FA5}">
                      <a16:colId xmlns:a16="http://schemas.microsoft.com/office/drawing/2014/main" val="4092766818"/>
                    </a:ext>
                  </a:extLst>
                </a:gridCol>
                <a:gridCol w="864082">
                  <a:extLst>
                    <a:ext uri="{9D8B030D-6E8A-4147-A177-3AD203B41FA5}">
                      <a16:colId xmlns:a16="http://schemas.microsoft.com/office/drawing/2014/main" val="2675957741"/>
                    </a:ext>
                  </a:extLst>
                </a:gridCol>
              </a:tblGrid>
              <a:tr h="325010">
                <a:tc>
                  <a:txBody>
                    <a:bodyPr/>
                    <a:lstStyle/>
                    <a:p>
                      <a:pPr>
                        <a:lnSpc>
                          <a:spcPct val="107000"/>
                        </a:lnSpc>
                        <a:spcAft>
                          <a:spcPts val="0"/>
                        </a:spcAft>
                      </a:pPr>
                      <a:r>
                        <a:rPr lang="en-AU" sz="1800" dirty="0">
                          <a:effectLst/>
                        </a:rPr>
                        <a:t>Eligibility Criteria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dirty="0">
                          <a:effectLst/>
                        </a:rPr>
                        <a:t>   </a:t>
                      </a:r>
                      <a:r>
                        <a:rPr lang="en-AU" sz="1100" dirty="0">
                          <a:effectLst/>
                          <a:sym typeface="Wingdings" panose="05000000000000000000" pitchFamily="2" charset="2"/>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941478"/>
                  </a:ext>
                </a:extLst>
              </a:tr>
              <a:tr h="1011384">
                <a:tc>
                  <a:txBody>
                    <a:bodyPr/>
                    <a:lstStyle/>
                    <a:p>
                      <a:pPr eaLnBrk="1" hangingPunct="1">
                        <a:lnSpc>
                          <a:spcPct val="150000"/>
                        </a:lnSpc>
                      </a:pPr>
                      <a:r>
                        <a:rPr lang="en-US" altLang="en-US" sz="1800" dirty="0">
                          <a:cs typeface="Tahoma" panose="020B0604030504040204" pitchFamily="34" charset="0"/>
                        </a:rPr>
                        <a:t>Projects must </a:t>
                      </a:r>
                      <a:r>
                        <a:rPr lang="en-US" altLang="en-US" sz="1800" b="1" dirty="0">
                          <a:cs typeface="Tahoma" panose="020B0604030504040204" pitchFamily="34" charset="0"/>
                        </a:rPr>
                        <a:t>NOT</a:t>
                      </a:r>
                      <a:r>
                        <a:rPr lang="en-US" altLang="en-US" sz="1800" dirty="0">
                          <a:cs typeface="Tahoma" panose="020B0604030504040204" pitchFamily="34" charset="0"/>
                        </a:rPr>
                        <a:t> be a </a:t>
                      </a:r>
                      <a:r>
                        <a:rPr lang="en-US" altLang="en-US" sz="1800" b="1" dirty="0">
                          <a:cs typeface="Tahoma" panose="020B0604030504040204" pitchFamily="34" charset="0"/>
                        </a:rPr>
                        <a:t>duplication</a:t>
                      </a:r>
                      <a:r>
                        <a:rPr lang="en-US" altLang="en-US" sz="1800" dirty="0">
                          <a:cs typeface="Tahoma" panose="020B0604030504040204" pitchFamily="34" charset="0"/>
                        </a:rPr>
                        <a:t> of another project or be the core business/duties of the </a:t>
                      </a:r>
                      <a:r>
                        <a:rPr lang="en-US" altLang="en-US" sz="1800" dirty="0" err="1">
                          <a:cs typeface="Tahoma" panose="020B0604030504040204" pitchFamily="34" charset="0"/>
                        </a:rPr>
                        <a:t>organisation</a:t>
                      </a:r>
                      <a:r>
                        <a:rPr lang="en-US" altLang="en-US" sz="1800" dirty="0">
                          <a:cs typeface="Tahoma" panose="020B0604030504040204" pitchFamily="34" charset="0"/>
                        </a:rPr>
                        <a:t>/stakeholder</a:t>
                      </a:r>
                    </a:p>
                    <a:p>
                      <a:pP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312044"/>
                  </a:ext>
                </a:extLst>
              </a:tr>
              <a:tr h="1011384">
                <a:tc>
                  <a:txBody>
                    <a:bodyPr/>
                    <a:lstStyle/>
                    <a:p>
                      <a:pPr eaLnBrk="1" hangingPunct="1">
                        <a:lnSpc>
                          <a:spcPct val="150000"/>
                        </a:lnSpc>
                      </a:pPr>
                      <a:r>
                        <a:rPr lang="en-US" dirty="0"/>
                        <a:t>As a general rule, it is important that funding preference is not given to projects or services that can be readily assisted by an existing Government funding program</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722773"/>
                  </a:ext>
                </a:extLst>
              </a:tr>
              <a:tr h="904504">
                <a:tc>
                  <a:txBody>
                    <a:bodyPr/>
                    <a:lstStyle/>
                    <a:p>
                      <a:pPr eaLnBrk="1" hangingPunct="1">
                        <a:lnSpc>
                          <a:spcPct val="150000"/>
                        </a:lnSpc>
                      </a:pPr>
                      <a:r>
                        <a:rPr lang="en-US" altLang="en-US" sz="1800" dirty="0">
                          <a:cs typeface="Tahoma" panose="020B0604030504040204" pitchFamily="34" charset="0"/>
                        </a:rPr>
                        <a:t>Recipients of </a:t>
                      </a:r>
                      <a:r>
                        <a:rPr lang="en-US" altLang="en-US" sz="1800" dirty="0" err="1">
                          <a:cs typeface="Tahoma" panose="020B0604030504040204" pitchFamily="34" charset="0"/>
                        </a:rPr>
                        <a:t>ClubGRANTS</a:t>
                      </a:r>
                      <a:r>
                        <a:rPr lang="en-US" altLang="en-US" sz="1800" dirty="0">
                          <a:cs typeface="Tahoma" panose="020B0604030504040204" pitchFamily="34" charset="0"/>
                        </a:rPr>
                        <a:t> must have submitted their </a:t>
                      </a:r>
                      <a:r>
                        <a:rPr lang="en-US" altLang="en-US" sz="1800" b="1" dirty="0">
                          <a:cs typeface="Tahoma" panose="020B0604030504040204" pitchFamily="34" charset="0"/>
                        </a:rPr>
                        <a:t>acquittals</a:t>
                      </a:r>
                      <a:endParaRPr lang="en-US" altLang="en-US" sz="1800" dirty="0">
                        <a:cs typeface="Tahoma" panose="020B0604030504040204" pitchFamily="34" charset="0"/>
                      </a:endParaRPr>
                    </a:p>
                    <a:p>
                      <a:pPr>
                        <a:lnSpc>
                          <a:spcPct val="107000"/>
                        </a:lnSpc>
                        <a:spcAft>
                          <a:spcPts val="0"/>
                        </a:spcAft>
                      </a:pPr>
                      <a:endParaRPr lang="en-AU" sz="1800" dirty="0">
                        <a:effectLst/>
                      </a:endParaRPr>
                    </a:p>
                    <a:p>
                      <a:pP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727257"/>
                  </a:ext>
                </a:extLst>
              </a:tr>
            </a:tbl>
          </a:graphicData>
        </a:graphic>
      </p:graphicFrame>
    </p:spTree>
    <p:extLst>
      <p:ext uri="{BB962C8B-B14F-4D97-AF65-F5344CB8AC3E}">
        <p14:creationId xmlns:p14="http://schemas.microsoft.com/office/powerpoint/2010/main" val="8234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 calcmode="lin" valueType="num">
                                      <p:cBhvr>
                                        <p:cTn id="9"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262545" y="1498088"/>
            <a:ext cx="7272703" cy="682340"/>
          </a:xfrm>
        </p:spPr>
        <p:txBody>
          <a:bodyPr>
            <a:normAutofit fontScale="90000"/>
          </a:bodyPr>
          <a:lstStyle/>
          <a:p>
            <a:pPr eaLnBrk="1" hangingPunct="1"/>
            <a:r>
              <a:rPr lang="en-US" altLang="en-US" sz="3200" b="1" dirty="0">
                <a:latin typeface="Agenda-Bold" pitchFamily="2" charset="0"/>
                <a:cs typeface="Tahoma" panose="020B0604030504040204" pitchFamily="34" charset="0"/>
              </a:rPr>
              <a:t>Fairfield </a:t>
            </a:r>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Local Committee – Eligibility Requirements</a:t>
            </a:r>
          </a:p>
        </p:txBody>
      </p:sp>
      <p:pic>
        <p:nvPicPr>
          <p:cNvPr id="17413"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0355"/>
            <a:ext cx="3152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35035900"/>
              </p:ext>
            </p:extLst>
          </p:nvPr>
        </p:nvGraphicFramePr>
        <p:xfrm>
          <a:off x="1262545" y="2360605"/>
          <a:ext cx="9405454" cy="3451218"/>
        </p:xfrm>
        <a:graphic>
          <a:graphicData uri="http://schemas.openxmlformats.org/drawingml/2006/table">
            <a:tbl>
              <a:tblPr firstRow="1" firstCol="1" bandRow="1">
                <a:tableStyleId>{5C22544A-7EE6-4342-B048-85BDC9FD1C3A}</a:tableStyleId>
              </a:tblPr>
              <a:tblGrid>
                <a:gridCol w="8541372">
                  <a:extLst>
                    <a:ext uri="{9D8B030D-6E8A-4147-A177-3AD203B41FA5}">
                      <a16:colId xmlns:a16="http://schemas.microsoft.com/office/drawing/2014/main" val="4092766818"/>
                    </a:ext>
                  </a:extLst>
                </a:gridCol>
                <a:gridCol w="864082">
                  <a:extLst>
                    <a:ext uri="{9D8B030D-6E8A-4147-A177-3AD203B41FA5}">
                      <a16:colId xmlns:a16="http://schemas.microsoft.com/office/drawing/2014/main" val="2675957741"/>
                    </a:ext>
                  </a:extLst>
                </a:gridCol>
              </a:tblGrid>
              <a:tr h="325010">
                <a:tc>
                  <a:txBody>
                    <a:bodyPr/>
                    <a:lstStyle/>
                    <a:p>
                      <a:pPr>
                        <a:lnSpc>
                          <a:spcPct val="107000"/>
                        </a:lnSpc>
                        <a:spcAft>
                          <a:spcPts val="0"/>
                        </a:spcAft>
                      </a:pPr>
                      <a:r>
                        <a:rPr lang="en-AU" sz="1800" dirty="0">
                          <a:effectLst/>
                        </a:rPr>
                        <a:t>Eligibility Criteria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dirty="0">
                          <a:effectLst/>
                        </a:rPr>
                        <a:t>   </a:t>
                      </a:r>
                      <a:r>
                        <a:rPr lang="en-AU" sz="1100" dirty="0">
                          <a:effectLst/>
                          <a:sym typeface="Wingdings" panose="05000000000000000000" pitchFamily="2" charset="2"/>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941478"/>
                  </a:ext>
                </a:extLst>
              </a:tr>
              <a:tr h="1011384">
                <a:tc>
                  <a:txBody>
                    <a:bodyPr/>
                    <a:lstStyle/>
                    <a:p>
                      <a:r>
                        <a:rPr lang="en-AU" sz="1800" b="1" kern="1200" dirty="0">
                          <a:solidFill>
                            <a:schemeClr val="lt1"/>
                          </a:solidFill>
                          <a:effectLst/>
                          <a:latin typeface="+mn-lt"/>
                          <a:ea typeface="+mn-ea"/>
                          <a:cs typeface="+mn-cs"/>
                        </a:rPr>
                        <a:t>Projects must NOT include the cost of motor vehicles </a:t>
                      </a:r>
                    </a:p>
                    <a:p>
                      <a:r>
                        <a:rPr lang="en-AU" sz="1800" b="1" kern="1200" dirty="0">
                          <a:solidFill>
                            <a:schemeClr val="lt1"/>
                          </a:solidFill>
                          <a:effectLst/>
                          <a:latin typeface="+mn-lt"/>
                          <a:ea typeface="+mn-ea"/>
                          <a:cs typeface="+mn-cs"/>
                        </a:rPr>
                        <a:t>(e.g. vans used to transport clients which incur ongoing maintenance costs)</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312044"/>
                  </a:ext>
                </a:extLst>
              </a:tr>
              <a:tr h="1011384">
                <a:tc>
                  <a:txBody>
                    <a:bodyPr/>
                    <a:lstStyle/>
                    <a:p>
                      <a:r>
                        <a:rPr lang="en-AU" sz="1800" b="1" kern="1200" dirty="0">
                          <a:solidFill>
                            <a:schemeClr val="lt1"/>
                          </a:solidFill>
                          <a:effectLst/>
                          <a:latin typeface="+mn-lt"/>
                          <a:ea typeface="+mn-ea"/>
                          <a:cs typeface="+mn-cs"/>
                        </a:rPr>
                        <a:t>Projects that include only the cost of capital items (e.g. sporting equipment and events, project equipment, </a:t>
                      </a:r>
                      <a:r>
                        <a:rPr lang="en-AU" sz="1800" b="1" kern="1200" dirty="0" err="1">
                          <a:solidFill>
                            <a:schemeClr val="lt1"/>
                          </a:solidFill>
                          <a:effectLst/>
                          <a:latin typeface="+mn-lt"/>
                          <a:ea typeface="+mn-ea"/>
                          <a:cs typeface="+mn-cs"/>
                        </a:rPr>
                        <a:t>Ipads</a:t>
                      </a:r>
                      <a:r>
                        <a:rPr lang="en-AU" sz="1800" b="1" kern="1200" dirty="0">
                          <a:solidFill>
                            <a:schemeClr val="lt1"/>
                          </a:solidFill>
                          <a:effectLst/>
                          <a:latin typeface="+mn-lt"/>
                          <a:ea typeface="+mn-ea"/>
                          <a:cs typeface="+mn-cs"/>
                        </a:rPr>
                        <a:t>, prams etc.) Without a community focused outcome will be referred to Category 2</a:t>
                      </a:r>
                    </a:p>
                  </a:txBody>
                  <a:tcPr marL="68580" marR="68580" marT="0" marB="0"/>
                </a:tc>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722773"/>
                  </a:ext>
                </a:extLst>
              </a:tr>
              <a:tr h="904504">
                <a:tc>
                  <a:txBody>
                    <a:bodyPr/>
                    <a:lstStyle/>
                    <a:p>
                      <a:r>
                        <a:rPr lang="en-AU" sz="1800" b="1" kern="1200" dirty="0">
                          <a:solidFill>
                            <a:schemeClr val="lt1"/>
                          </a:solidFill>
                          <a:effectLst/>
                          <a:latin typeface="+mn-lt"/>
                          <a:ea typeface="+mn-ea"/>
                          <a:cs typeface="+mn-cs"/>
                        </a:rPr>
                        <a:t>Projects must NOT</a:t>
                      </a:r>
                      <a:r>
                        <a:rPr lang="en-AU" sz="1800" b="1" kern="1200" baseline="0" dirty="0">
                          <a:solidFill>
                            <a:schemeClr val="lt1"/>
                          </a:solidFill>
                          <a:effectLst/>
                          <a:latin typeface="+mn-lt"/>
                          <a:ea typeface="+mn-ea"/>
                          <a:cs typeface="+mn-cs"/>
                        </a:rPr>
                        <a:t> be</a:t>
                      </a:r>
                      <a:r>
                        <a:rPr lang="en-AU" sz="1800" b="1" kern="1200" dirty="0">
                          <a:solidFill>
                            <a:schemeClr val="lt1"/>
                          </a:solidFill>
                          <a:effectLst/>
                          <a:latin typeface="+mn-lt"/>
                          <a:ea typeface="+mn-ea"/>
                          <a:cs typeface="+mn-cs"/>
                        </a:rPr>
                        <a:t> community infrastructure projects (e.g. modifications to group homes, kitchen renovations etc.) </a:t>
                      </a:r>
                    </a:p>
                    <a:p>
                      <a:r>
                        <a:rPr lang="en-AU" sz="1800" b="1" kern="1200" dirty="0">
                          <a:solidFill>
                            <a:schemeClr val="lt1"/>
                          </a:solidFill>
                          <a:effectLst/>
                          <a:latin typeface="+mn-lt"/>
                          <a:ea typeface="+mn-ea"/>
                          <a:cs typeface="+mn-cs"/>
                        </a:rPr>
                        <a:t>(refer to Category 3)</a:t>
                      </a:r>
                      <a:endParaRPr lang="en-AU" sz="1800" dirty="0">
                        <a:effectLst/>
                      </a:endParaRPr>
                    </a:p>
                    <a:p>
                      <a:pP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727257"/>
                  </a:ext>
                </a:extLst>
              </a:tr>
            </a:tbl>
          </a:graphicData>
        </a:graphic>
      </p:graphicFrame>
    </p:spTree>
    <p:extLst>
      <p:ext uri="{BB962C8B-B14F-4D97-AF65-F5344CB8AC3E}">
        <p14:creationId xmlns:p14="http://schemas.microsoft.com/office/powerpoint/2010/main" val="163913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67643" y="1443022"/>
            <a:ext cx="7272703" cy="682340"/>
          </a:xfrm>
        </p:spPr>
        <p:txBody>
          <a:bodyPr>
            <a:normAutofit fontScale="90000"/>
          </a:bodyPr>
          <a:lstStyle/>
          <a:p>
            <a:pPr eaLnBrk="1" hangingPunct="1"/>
            <a:r>
              <a:rPr lang="en-US" altLang="en-US" sz="3200" b="1" dirty="0">
                <a:latin typeface="Agenda-Bold" pitchFamily="2" charset="0"/>
                <a:cs typeface="Tahoma" panose="020B0604030504040204" pitchFamily="34" charset="0"/>
              </a:rPr>
              <a:t>Fairfield </a:t>
            </a:r>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Local Committee – Eligibility Budget Considerations</a:t>
            </a:r>
          </a:p>
        </p:txBody>
      </p:sp>
      <p:pic>
        <p:nvPicPr>
          <p:cNvPr id="17413"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0355"/>
            <a:ext cx="3152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graphicFrame>
        <p:nvGraphicFramePr>
          <p:cNvPr id="4" name="Diagram 3"/>
          <p:cNvGraphicFramePr/>
          <p:nvPr>
            <p:extLst>
              <p:ext uri="{D42A27DB-BD31-4B8C-83A1-F6EECF244321}">
                <p14:modId xmlns:p14="http://schemas.microsoft.com/office/powerpoint/2010/main" val="2997266574"/>
              </p:ext>
            </p:extLst>
          </p:nvPr>
        </p:nvGraphicFramePr>
        <p:xfrm>
          <a:off x="1524000" y="2552721"/>
          <a:ext cx="9053384" cy="29546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12462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95448" y="1521622"/>
            <a:ext cx="7958138" cy="574675"/>
          </a:xfrm>
        </p:spPr>
        <p:txBody>
          <a:bodyPr>
            <a:normAutofit/>
          </a:bodyPr>
          <a:lstStyle/>
          <a:p>
            <a:pPr eaLnBrk="1" hangingPunct="1"/>
            <a:r>
              <a:rPr lang="en-US" altLang="en-US" sz="3200" b="1" dirty="0">
                <a:latin typeface="Agenda-Bold" pitchFamily="2" charset="0"/>
                <a:ea typeface="Tahoma" panose="020B0604030504040204" pitchFamily="34" charset="0"/>
                <a:cs typeface="Tahoma" panose="020B0604030504040204" pitchFamily="34" charset="0"/>
              </a:rPr>
              <a:t>2023-24 Fairfield Local Community Priorities</a:t>
            </a:r>
          </a:p>
        </p:txBody>
      </p:sp>
      <p:graphicFrame>
        <p:nvGraphicFramePr>
          <p:cNvPr id="9" name="Diagram 8"/>
          <p:cNvGraphicFramePr/>
          <p:nvPr>
            <p:extLst>
              <p:ext uri="{D42A27DB-BD31-4B8C-83A1-F6EECF244321}">
                <p14:modId xmlns:p14="http://schemas.microsoft.com/office/powerpoint/2010/main" val="106876902"/>
              </p:ext>
            </p:extLst>
          </p:nvPr>
        </p:nvGraphicFramePr>
        <p:xfrm>
          <a:off x="1524000" y="2192344"/>
          <a:ext cx="8242998" cy="4369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605"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92539"/>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pic>
        <p:nvPicPr>
          <p:cNvPr id="3" name="Picture 2"/>
          <p:cNvPicPr>
            <a:picLocks noChangeAspect="1"/>
          </p:cNvPicPr>
          <p:nvPr/>
        </p:nvPicPr>
        <p:blipFill>
          <a:blip r:embed="rId11"/>
          <a:stretch>
            <a:fillRect/>
          </a:stretch>
        </p:blipFill>
        <p:spPr>
          <a:xfrm>
            <a:off x="887534" y="2392789"/>
            <a:ext cx="2295613" cy="2789605"/>
          </a:xfrm>
          <a:prstGeom prst="rect">
            <a:avLst/>
          </a:prstGeom>
        </p:spPr>
      </p:pic>
      <p:sp>
        <p:nvSpPr>
          <p:cNvPr id="4" name="Rectangle 3"/>
          <p:cNvSpPr/>
          <p:nvPr/>
        </p:nvSpPr>
        <p:spPr>
          <a:xfrm>
            <a:off x="6096000" y="6495323"/>
            <a:ext cx="5496761" cy="369332"/>
          </a:xfrm>
          <a:prstGeom prst="rect">
            <a:avLst/>
          </a:prstGeom>
        </p:spPr>
        <p:txBody>
          <a:bodyPr wrap="none">
            <a:spAutoFit/>
          </a:bodyPr>
          <a:lstStyle/>
          <a:p>
            <a:r>
              <a:rPr lang="en-US" dirty="0">
                <a:hlinkClick r:id="rId12"/>
              </a:rPr>
              <a:t>Fairfield Conversations Fairfield City Council (nsw.gov.au)</a:t>
            </a:r>
            <a:endParaRPr lang="en-AU" dirty="0"/>
          </a:p>
        </p:txBody>
      </p:sp>
    </p:spTree>
    <p:extLst>
      <p:ext uri="{BB962C8B-B14F-4D97-AF65-F5344CB8AC3E}">
        <p14:creationId xmlns:p14="http://schemas.microsoft.com/office/powerpoint/2010/main" val="1657882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345754"/>
            <a:ext cx="6741995" cy="517524"/>
          </a:xfrm>
        </p:spPr>
        <p:txBody>
          <a:bodyPr>
            <a:noAutofit/>
          </a:bodyPr>
          <a:lstStyle/>
          <a:p>
            <a:pPr eaLnBrk="1" hangingPunct="1"/>
            <a:r>
              <a:rPr lang="en-US" altLang="en-US" sz="3200" b="1" dirty="0">
                <a:latin typeface="Agenda-Bold" pitchFamily="2" charset="0"/>
                <a:cs typeface="Tahoma" panose="020B0604030504040204" pitchFamily="34" charset="0"/>
              </a:rPr>
              <a:t>The Process</a:t>
            </a:r>
          </a:p>
        </p:txBody>
      </p:sp>
      <p:graphicFrame>
        <p:nvGraphicFramePr>
          <p:cNvPr id="7" name="Diagram 6"/>
          <p:cNvGraphicFramePr/>
          <p:nvPr>
            <p:extLst>
              <p:ext uri="{D42A27DB-BD31-4B8C-83A1-F6EECF244321}">
                <p14:modId xmlns:p14="http://schemas.microsoft.com/office/powerpoint/2010/main" val="1407214620"/>
              </p:ext>
            </p:extLst>
          </p:nvPr>
        </p:nvGraphicFramePr>
        <p:xfrm>
          <a:off x="1288242" y="2000250"/>
          <a:ext cx="8698744" cy="458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own Arrow 2"/>
          <p:cNvSpPr/>
          <p:nvPr/>
        </p:nvSpPr>
        <p:spPr>
          <a:xfrm>
            <a:off x="2859939" y="3759039"/>
            <a:ext cx="242888" cy="3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Down Arrow 8"/>
          <p:cNvSpPr/>
          <p:nvPr/>
        </p:nvSpPr>
        <p:spPr>
          <a:xfrm>
            <a:off x="2859941" y="5155406"/>
            <a:ext cx="242888" cy="318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 name="Right Arrow 3"/>
          <p:cNvSpPr/>
          <p:nvPr/>
        </p:nvSpPr>
        <p:spPr>
          <a:xfrm>
            <a:off x="3867109" y="5839855"/>
            <a:ext cx="606037" cy="301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 name="Right Arrow 5"/>
          <p:cNvSpPr/>
          <p:nvPr/>
        </p:nvSpPr>
        <p:spPr>
          <a:xfrm>
            <a:off x="6318726" y="2647173"/>
            <a:ext cx="644892"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Down Arrow 7"/>
          <p:cNvSpPr/>
          <p:nvPr/>
        </p:nvSpPr>
        <p:spPr>
          <a:xfrm>
            <a:off x="7909140" y="3756590"/>
            <a:ext cx="255588" cy="326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9709" name="Picture 15"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19764"/>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7909140" y="5147468"/>
            <a:ext cx="255588" cy="326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Down Arrow 16"/>
          <p:cNvSpPr/>
          <p:nvPr/>
        </p:nvSpPr>
        <p:spPr>
          <a:xfrm rot="10800000">
            <a:off x="5317469" y="4945951"/>
            <a:ext cx="255588" cy="32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8" name="Down Arrow 17"/>
          <p:cNvSpPr/>
          <p:nvPr/>
        </p:nvSpPr>
        <p:spPr>
          <a:xfrm rot="10800000">
            <a:off x="5317468" y="3573631"/>
            <a:ext cx="255588" cy="326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423334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870">
                                          <p:stCondLst>
                                            <p:cond delay="0"/>
                                          </p:stCondLst>
                                        </p:cTn>
                                        <p:tgtEl>
                                          <p:spTgt spid="7"/>
                                        </p:tgtEl>
                                      </p:cBhvr>
                                    </p:animEffect>
                                    <p:anim calcmode="lin" valueType="num">
                                      <p:cBhvr>
                                        <p:cTn id="17"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20"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21"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22" dur="39">
                                          <p:stCondLst>
                                            <p:cond delay="975"/>
                                          </p:stCondLst>
                                        </p:cTn>
                                        <p:tgtEl>
                                          <p:spTgt spid="7"/>
                                        </p:tgtEl>
                                      </p:cBhvr>
                                      <p:to x="100000" y="60000"/>
                                    </p:animScale>
                                    <p:animScale>
                                      <p:cBhvr>
                                        <p:cTn id="23" dur="249" decel="50000">
                                          <p:stCondLst>
                                            <p:cond delay="1014"/>
                                          </p:stCondLst>
                                        </p:cTn>
                                        <p:tgtEl>
                                          <p:spTgt spid="7"/>
                                        </p:tgtEl>
                                      </p:cBhvr>
                                      <p:to x="100000" y="100000"/>
                                    </p:animScale>
                                    <p:animScale>
                                      <p:cBhvr>
                                        <p:cTn id="24" dur="39">
                                          <p:stCondLst>
                                            <p:cond delay="1968"/>
                                          </p:stCondLst>
                                        </p:cTn>
                                        <p:tgtEl>
                                          <p:spTgt spid="7"/>
                                        </p:tgtEl>
                                      </p:cBhvr>
                                      <p:to x="100000" y="80000"/>
                                    </p:animScale>
                                    <p:animScale>
                                      <p:cBhvr>
                                        <p:cTn id="25" dur="249" decel="50000">
                                          <p:stCondLst>
                                            <p:cond delay="2007"/>
                                          </p:stCondLst>
                                        </p:cTn>
                                        <p:tgtEl>
                                          <p:spTgt spid="7"/>
                                        </p:tgtEl>
                                      </p:cBhvr>
                                      <p:to x="100000" y="100000"/>
                                    </p:animScale>
                                    <p:animScale>
                                      <p:cBhvr>
                                        <p:cTn id="26" dur="39">
                                          <p:stCondLst>
                                            <p:cond delay="2463"/>
                                          </p:stCondLst>
                                        </p:cTn>
                                        <p:tgtEl>
                                          <p:spTgt spid="7"/>
                                        </p:tgtEl>
                                      </p:cBhvr>
                                      <p:to x="100000" y="90000"/>
                                    </p:animScale>
                                    <p:animScale>
                                      <p:cBhvr>
                                        <p:cTn id="27" dur="249" decel="50000">
                                          <p:stCondLst>
                                            <p:cond delay="2502"/>
                                          </p:stCondLst>
                                        </p:cTn>
                                        <p:tgtEl>
                                          <p:spTgt spid="7"/>
                                        </p:tgtEl>
                                      </p:cBhvr>
                                      <p:to x="100000" y="100000"/>
                                    </p:animScale>
                                    <p:animScale>
                                      <p:cBhvr>
                                        <p:cTn id="28" dur="39">
                                          <p:stCondLst>
                                            <p:cond delay="2712"/>
                                          </p:stCondLst>
                                        </p:cTn>
                                        <p:tgtEl>
                                          <p:spTgt spid="7"/>
                                        </p:tgtEl>
                                      </p:cBhvr>
                                      <p:to x="100000" y="95000"/>
                                    </p:animScale>
                                    <p:animScale>
                                      <p:cBhvr>
                                        <p:cTn id="29" dur="249" decel="50000">
                                          <p:stCondLst>
                                            <p:cond delay="2751"/>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641499"/>
            <a:ext cx="7534275" cy="928679"/>
          </a:xfrm>
        </p:spPr>
        <p:txBody>
          <a:bodyPr>
            <a:noAutofit/>
          </a:bodyPr>
          <a:lstStyle/>
          <a:p>
            <a:pPr eaLnBrk="1" hangingPunct="1"/>
            <a:r>
              <a:rPr lang="en-US" altLang="en-US" sz="3200" b="1" dirty="0">
                <a:latin typeface="Agenda-Bold" pitchFamily="2" charset="0"/>
                <a:cs typeface="Tahoma" panose="020B0604030504040204" pitchFamily="34" charset="0"/>
              </a:rPr>
              <a:t>Processes once application has been received </a:t>
            </a:r>
            <a:br>
              <a:rPr lang="en-US" altLang="en-US" sz="3200" dirty="0">
                <a:latin typeface="Tahoma" panose="020B0604030504040204" pitchFamily="34" charset="0"/>
                <a:cs typeface="Tahoma" panose="020B0604030504040204" pitchFamily="34" charset="0"/>
              </a:rPr>
            </a:br>
            <a:endParaRPr lang="en-US" altLang="en-US" sz="3200" dirty="0">
              <a:latin typeface="Tahoma" panose="020B0604030504040204" pitchFamily="34" charset="0"/>
              <a:cs typeface="Tahoma" panose="020B0604030504040204" pitchFamily="34" charset="0"/>
            </a:endParaRPr>
          </a:p>
        </p:txBody>
      </p:sp>
      <p:graphicFrame>
        <p:nvGraphicFramePr>
          <p:cNvPr id="7" name="Diagram 6"/>
          <p:cNvGraphicFramePr/>
          <p:nvPr>
            <p:extLst>
              <p:ext uri="{D42A27DB-BD31-4B8C-83A1-F6EECF244321}">
                <p14:modId xmlns:p14="http://schemas.microsoft.com/office/powerpoint/2010/main" val="1892673830"/>
              </p:ext>
            </p:extLst>
          </p:nvPr>
        </p:nvGraphicFramePr>
        <p:xfrm>
          <a:off x="1524000" y="2214554"/>
          <a:ext cx="9001156" cy="4643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19893"/>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112034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from="(-#ppt_w/2)" to="(#ppt_x)" calcmode="lin" valueType="num">
                                      <p:cBhvr>
                                        <p:cTn id="16" dur="1200" fill="hold">
                                          <p:stCondLst>
                                            <p:cond delay="0"/>
                                          </p:stCondLst>
                                        </p:cTn>
                                        <p:tgtEl>
                                          <p:spTgt spid="7"/>
                                        </p:tgtEl>
                                        <p:attrNameLst>
                                          <p:attrName>ppt_x</p:attrName>
                                        </p:attrNameLst>
                                      </p:cBhvr>
                                    </p:anim>
                                    <p:anim from="0" to="-1.0" calcmode="lin" valueType="num">
                                      <p:cBhvr>
                                        <p:cTn id="17" dur="400" decel="50000" autoRev="1" fill="hold">
                                          <p:stCondLst>
                                            <p:cond delay="1200"/>
                                          </p:stCondLst>
                                        </p:cTn>
                                        <p:tgtEl>
                                          <p:spTgt spid="7"/>
                                        </p:tgtEl>
                                        <p:attrNameLst>
                                          <p:attrName>xshear</p:attrName>
                                        </p:attrNameLst>
                                      </p:cBhvr>
                                    </p:anim>
                                    <p:animScale>
                                      <p:cBhvr>
                                        <p:cTn id="18" dur="400" decel="100000" autoRev="1" fill="hold">
                                          <p:stCondLst>
                                            <p:cond delay="1200"/>
                                          </p:stCondLst>
                                        </p:cTn>
                                        <p:tgtEl>
                                          <p:spTgt spid="7"/>
                                        </p:tgtEl>
                                      </p:cBhvr>
                                      <p:from x="100000" y="100000"/>
                                      <p:to x="80000" y="100000"/>
                                    </p:animScale>
                                    <p:anim by="(#ppt_h/3+#ppt_w*0.1)" calcmode="lin" valueType="num">
                                      <p:cBhvr additive="sum">
                                        <p:cTn id="19" dur="400" decel="100000" autoRev="1" fill="hold">
                                          <p:stCondLst>
                                            <p:cond delay="12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28575"/>
            <a:ext cx="91440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76386" y="2408327"/>
            <a:ext cx="9144000" cy="1569660"/>
          </a:xfrm>
          <a:prstGeom prst="rect">
            <a:avLst/>
          </a:prstGeom>
        </p:spPr>
        <p:txBody>
          <a:bodyPr wrap="square">
            <a:spAutoFit/>
          </a:bodyPr>
          <a:lstStyle/>
          <a:p>
            <a:r>
              <a:rPr lang="en-US" sz="2400" dirty="0"/>
              <a:t>We would like to Acknowledge the </a:t>
            </a:r>
            <a:r>
              <a:rPr lang="en-US" sz="2400" dirty="0" err="1"/>
              <a:t>Cabrogal</a:t>
            </a:r>
            <a:r>
              <a:rPr lang="en-US" sz="2400" dirty="0"/>
              <a:t> of the </a:t>
            </a:r>
            <a:r>
              <a:rPr lang="en-US" sz="2400" dirty="0" err="1"/>
              <a:t>Darug</a:t>
            </a:r>
            <a:r>
              <a:rPr lang="en-US" sz="2400" dirty="0"/>
              <a:t> Nation who are the Traditional Custodians of this Land we are meeting on today. We also pay our respect to the Elders both past and present and future of the </a:t>
            </a:r>
            <a:r>
              <a:rPr lang="en-US" sz="2400" dirty="0" err="1"/>
              <a:t>Darug</a:t>
            </a:r>
            <a:r>
              <a:rPr lang="en-US" sz="2400" dirty="0"/>
              <a:t> Nation.</a:t>
            </a:r>
          </a:p>
        </p:txBody>
      </p:sp>
      <p:pic>
        <p:nvPicPr>
          <p:cNvPr id="10"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764"/>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6386" y="1611402"/>
            <a:ext cx="8701238" cy="584775"/>
          </a:xfrm>
          <a:prstGeom prst="rect">
            <a:avLst/>
          </a:prstGeom>
          <a:noFill/>
        </p:spPr>
        <p:txBody>
          <a:bodyPr wrap="square" rtlCol="0">
            <a:spAutoFit/>
          </a:bodyPr>
          <a:lstStyle/>
          <a:p>
            <a:r>
              <a:rPr lang="en-AU" sz="3200" b="1" dirty="0">
                <a:latin typeface="Agenda-Bold" pitchFamily="2" charset="0"/>
              </a:rPr>
              <a:t>Acknowledgment of Country</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60209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36687" y="1323289"/>
            <a:ext cx="6480175" cy="1143000"/>
          </a:xfrm>
        </p:spPr>
        <p:txBody>
          <a:bodyPr>
            <a:normAutofit/>
          </a:bodyPr>
          <a:lstStyle/>
          <a:p>
            <a:pPr eaLnBrk="1" hangingPunct="1"/>
            <a:r>
              <a:rPr lang="en-US" altLang="en-US" sz="3200" b="1" dirty="0">
                <a:latin typeface="Agenda-Bold" pitchFamily="2" charset="0"/>
                <a:cs typeface="Tahoma" panose="020B0604030504040204" pitchFamily="34" charset="0"/>
              </a:rPr>
              <a:t>Project Allocation &amp; Outcomes</a:t>
            </a:r>
          </a:p>
        </p:txBody>
      </p:sp>
      <p:graphicFrame>
        <p:nvGraphicFramePr>
          <p:cNvPr id="7" name="Diagram 6"/>
          <p:cNvGraphicFramePr/>
          <p:nvPr>
            <p:extLst>
              <p:ext uri="{D42A27DB-BD31-4B8C-83A1-F6EECF244321}">
                <p14:modId xmlns:p14="http://schemas.microsoft.com/office/powerpoint/2010/main" val="4249276740"/>
              </p:ext>
            </p:extLst>
          </p:nvPr>
        </p:nvGraphicFramePr>
        <p:xfrm>
          <a:off x="1252603" y="2377260"/>
          <a:ext cx="9272554" cy="4480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3797"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77010"/>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3824541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from="(-#ppt_w/2)" to="(#ppt_x)" calcmode="lin" valueType="num">
                                      <p:cBhvr>
                                        <p:cTn id="16" dur="1200" fill="hold">
                                          <p:stCondLst>
                                            <p:cond delay="0"/>
                                          </p:stCondLst>
                                        </p:cTn>
                                        <p:tgtEl>
                                          <p:spTgt spid="7"/>
                                        </p:tgtEl>
                                        <p:attrNameLst>
                                          <p:attrName>ppt_x</p:attrName>
                                        </p:attrNameLst>
                                      </p:cBhvr>
                                    </p:anim>
                                    <p:anim from="0" to="-1.0" calcmode="lin" valueType="num">
                                      <p:cBhvr>
                                        <p:cTn id="17" dur="400" decel="50000" autoRev="1" fill="hold">
                                          <p:stCondLst>
                                            <p:cond delay="1200"/>
                                          </p:stCondLst>
                                        </p:cTn>
                                        <p:tgtEl>
                                          <p:spTgt spid="7"/>
                                        </p:tgtEl>
                                        <p:attrNameLst>
                                          <p:attrName>xshear</p:attrName>
                                        </p:attrNameLst>
                                      </p:cBhvr>
                                    </p:anim>
                                    <p:animScale>
                                      <p:cBhvr>
                                        <p:cTn id="18" dur="400" decel="100000" autoRev="1" fill="hold">
                                          <p:stCondLst>
                                            <p:cond delay="1200"/>
                                          </p:stCondLst>
                                        </p:cTn>
                                        <p:tgtEl>
                                          <p:spTgt spid="7"/>
                                        </p:tgtEl>
                                      </p:cBhvr>
                                      <p:from x="100000" y="100000"/>
                                      <p:to x="80000" y="100000"/>
                                    </p:animScale>
                                    <p:anim by="(#ppt_h/3+#ppt_w*0.1)" calcmode="lin" valueType="num">
                                      <p:cBhvr additive="sum">
                                        <p:cTn id="19" dur="400" decel="100000" autoRev="1" fill="hold">
                                          <p:stCondLst>
                                            <p:cond delay="12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436687" y="1323289"/>
            <a:ext cx="6480175" cy="1143000"/>
          </a:xfrm>
        </p:spPr>
        <p:txBody>
          <a:bodyPr>
            <a:normAutofit/>
          </a:bodyPr>
          <a:lstStyle/>
          <a:p>
            <a:pPr eaLnBrk="1" hangingPunct="1"/>
            <a:r>
              <a:rPr lang="en-US" altLang="en-US" sz="3200" b="1" dirty="0">
                <a:latin typeface="Agenda-Bold" pitchFamily="2" charset="0"/>
                <a:cs typeface="Tahoma" panose="020B0604030504040204" pitchFamily="34" charset="0"/>
              </a:rPr>
              <a:t>Project Allocation &amp; Outcomes</a:t>
            </a:r>
          </a:p>
        </p:txBody>
      </p:sp>
      <p:graphicFrame>
        <p:nvGraphicFramePr>
          <p:cNvPr id="7" name="Diagram 6"/>
          <p:cNvGraphicFramePr/>
          <p:nvPr>
            <p:extLst>
              <p:ext uri="{D42A27DB-BD31-4B8C-83A1-F6EECF244321}">
                <p14:modId xmlns:p14="http://schemas.microsoft.com/office/powerpoint/2010/main" val="3729120107"/>
              </p:ext>
            </p:extLst>
          </p:nvPr>
        </p:nvGraphicFramePr>
        <p:xfrm>
          <a:off x="1252603" y="2377260"/>
          <a:ext cx="9272554" cy="4480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3797"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77010"/>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28706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from="(-#ppt_w/2)" to="(#ppt_x)" calcmode="lin" valueType="num">
                                      <p:cBhvr>
                                        <p:cTn id="16" dur="1200" fill="hold">
                                          <p:stCondLst>
                                            <p:cond delay="0"/>
                                          </p:stCondLst>
                                        </p:cTn>
                                        <p:tgtEl>
                                          <p:spTgt spid="7"/>
                                        </p:tgtEl>
                                        <p:attrNameLst>
                                          <p:attrName>ppt_x</p:attrName>
                                        </p:attrNameLst>
                                      </p:cBhvr>
                                    </p:anim>
                                    <p:anim from="0" to="-1.0" calcmode="lin" valueType="num">
                                      <p:cBhvr>
                                        <p:cTn id="17" dur="400" decel="50000" autoRev="1" fill="hold">
                                          <p:stCondLst>
                                            <p:cond delay="1200"/>
                                          </p:stCondLst>
                                        </p:cTn>
                                        <p:tgtEl>
                                          <p:spTgt spid="7"/>
                                        </p:tgtEl>
                                        <p:attrNameLst>
                                          <p:attrName>xshear</p:attrName>
                                        </p:attrNameLst>
                                      </p:cBhvr>
                                    </p:anim>
                                    <p:animScale>
                                      <p:cBhvr>
                                        <p:cTn id="18" dur="400" decel="100000" autoRev="1" fill="hold">
                                          <p:stCondLst>
                                            <p:cond delay="1200"/>
                                          </p:stCondLst>
                                        </p:cTn>
                                        <p:tgtEl>
                                          <p:spTgt spid="7"/>
                                        </p:tgtEl>
                                      </p:cBhvr>
                                      <p:from x="100000" y="100000"/>
                                      <p:to x="80000" y="100000"/>
                                    </p:animScale>
                                    <p:anim by="(#ppt_h/3+#ppt_w*0.1)" calcmode="lin" valueType="num">
                                      <p:cBhvr additive="sum">
                                        <p:cTn id="19" dur="400" decel="100000" autoRev="1" fill="hold">
                                          <p:stCondLst>
                                            <p:cond delay="12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1387365" y="1252546"/>
            <a:ext cx="6257925" cy="1143000"/>
          </a:xfrm>
        </p:spPr>
        <p:txBody>
          <a:bodyPr>
            <a:normAutofit/>
          </a:bodyPr>
          <a:lstStyle/>
          <a:p>
            <a:pPr eaLnBrk="1" hangingPunct="1"/>
            <a:r>
              <a:rPr lang="en-US" altLang="en-US" sz="3200" b="1" dirty="0">
                <a:latin typeface="Agenda-Bold" pitchFamily="2" charset="0"/>
                <a:cs typeface="Tahoma" panose="020B0604030504040204" pitchFamily="34" charset="0"/>
              </a:rPr>
              <a:t>How to apply?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15727037"/>
              </p:ext>
            </p:extLst>
          </p:nvPr>
        </p:nvGraphicFramePr>
        <p:xfrm>
          <a:off x="2228167" y="2498725"/>
          <a:ext cx="7410345" cy="3593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9941"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1206" y="498475"/>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458" y="5446212"/>
            <a:ext cx="5331854" cy="646331"/>
          </a:xfrm>
          <a:prstGeom prst="rect">
            <a:avLst/>
          </a:prstGeom>
          <a:noFill/>
        </p:spPr>
        <p:txBody>
          <a:bodyPr wrap="square" rtlCol="0">
            <a:spAutoFit/>
          </a:bodyPr>
          <a:lstStyle/>
          <a:p>
            <a:r>
              <a:rPr lang="en-AU" dirty="0">
                <a:latin typeface="Tahoma" panose="020B0604030504040204" pitchFamily="34" charset="0"/>
                <a:ea typeface="Tahoma" panose="020B0604030504040204" pitchFamily="34" charset="0"/>
                <a:cs typeface="Tahoma" panose="020B0604030504040204" pitchFamily="34" charset="0"/>
                <a:hlinkClick r:id="rId10"/>
              </a:rPr>
              <a:t>https://www.fairfieldcity.nsw.gov.au/Community/Grants-and-Funding#section-4</a:t>
            </a:r>
            <a:r>
              <a:rPr lang="en-AU" dirty="0">
                <a:latin typeface="Tahoma" panose="020B0604030504040204" pitchFamily="34" charset="0"/>
                <a:ea typeface="Tahoma" panose="020B0604030504040204" pitchFamily="34" charset="0"/>
                <a:cs typeface="Tahoma" panose="020B0604030504040204" pitchFamily="34" charset="0"/>
              </a:rPr>
              <a:t> </a:t>
            </a:r>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15071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 calcmode="lin" valueType="num">
                                      <p:cBhvr>
                                        <p:cTn id="9" dur="10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218"/>
                                        </p:tgtEl>
                                      </p:cBhvr>
                                    </p:animEffect>
                                  </p:childTnLst>
                                </p:cTn>
                              </p:par>
                            </p:childTnLst>
                          </p:cTn>
                        </p:par>
                        <p:par>
                          <p:cTn id="12" fill="hold" nodeType="afterGroup">
                            <p:stCondLst>
                              <p:cond delay="2000"/>
                            </p:stCondLst>
                            <p:childTnLst>
                              <p:par>
                                <p:cTn id="13" presetID="2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ppt_x</p:attrName>
                                        </p:attrNameLst>
                                      </p:cBhvr>
                                      <p:tavLst>
                                        <p:tav tm="0">
                                          <p:val>
                                            <p:strVal val="#ppt_x-.2"/>
                                          </p:val>
                                        </p:tav>
                                        <p:tav tm="100000">
                                          <p:val>
                                            <p:strVal val="#ppt_x"/>
                                          </p:val>
                                        </p:tav>
                                      </p:tavLst>
                                    </p:anim>
                                    <p:anim calcmode="lin" valueType="num">
                                      <p:cBhvr>
                                        <p:cTn id="16"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Content Placeholder 4"/>
          <p:cNvSpPr>
            <a:spLocks noGrp="1"/>
          </p:cNvSpPr>
          <p:nvPr>
            <p:ph idx="1"/>
          </p:nvPr>
        </p:nvSpPr>
        <p:spPr>
          <a:xfrm>
            <a:off x="1524000" y="2205039"/>
            <a:ext cx="9144000" cy="3024187"/>
          </a:xfrm>
        </p:spPr>
        <p:txBody>
          <a:bodyPr/>
          <a:lstStyle/>
          <a:p>
            <a:pPr algn="ctr">
              <a:buFontTx/>
              <a:buNone/>
              <a:defRPr/>
            </a:pPr>
            <a:endParaRPr lang="en-AU" altLang="en-US" dirty="0"/>
          </a:p>
          <a:p>
            <a:pPr algn="ctr">
              <a:buFontTx/>
              <a:buNone/>
              <a:defRPr/>
            </a:pPr>
            <a:r>
              <a:rPr lang="en-AU" altLang="en-US" sz="3600" dirty="0" err="1"/>
              <a:t>ClubGRANTS</a:t>
            </a:r>
            <a:r>
              <a:rPr lang="en-AU" altLang="en-US" sz="3600" dirty="0"/>
              <a:t> Online Submission website:</a:t>
            </a:r>
          </a:p>
          <a:p>
            <a:pPr marL="0" indent="0" algn="ctr">
              <a:buNone/>
              <a:defRPr/>
            </a:pPr>
            <a:r>
              <a:rPr lang="en-AU" u="sng" dirty="0">
                <a:hlinkClick r:id="rId4"/>
              </a:rPr>
              <a:t>https://www.clubgrants.com.au/</a:t>
            </a:r>
            <a:endParaRPr lang="en-AU" dirty="0"/>
          </a:p>
          <a:p>
            <a:pPr marL="0" indent="0" algn="ctr">
              <a:buNone/>
              <a:defRPr/>
            </a:pPr>
            <a:endParaRPr lang="en-AU" altLang="en-US" dirty="0"/>
          </a:p>
          <a:p>
            <a:pPr marL="0" indent="0" algn="ctr">
              <a:buNone/>
              <a:defRPr/>
            </a:pPr>
            <a:endParaRPr lang="en-AU" altLang="en-US" sz="2000" dirty="0"/>
          </a:p>
          <a:p>
            <a:pPr marL="0" indent="0">
              <a:buNone/>
              <a:defRPr/>
            </a:pPr>
            <a:endParaRPr lang="en-AU" altLang="en-US" sz="2000" dirty="0"/>
          </a:p>
        </p:txBody>
      </p:sp>
      <p:pic>
        <p:nvPicPr>
          <p:cNvPr id="10244" name="Picture 6" descr="MCj044145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4292601"/>
            <a:ext cx="2743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C:\Users\sbressa\AppData\Local\Microsoft\Windows\INetCache\Content.Outlook\QL01V8HM\ClubGRANTS Landscape (0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99269"/>
            <a:ext cx="3152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415315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p:cTn id="7" dur="500" fill="hold"/>
                                        <p:tgtEl>
                                          <p:spTgt spid="1024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2">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24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242">
                                            <p:txEl>
                                              <p:pRg st="2" end="2"/>
                                            </p:txEl>
                                          </p:spTgt>
                                        </p:tgtEl>
                                        <p:attrNameLst>
                                          <p:attrName>style.visibility</p:attrName>
                                        </p:attrNameLst>
                                      </p:cBhvr>
                                      <p:to>
                                        <p:strVal val="visible"/>
                                      </p:to>
                                    </p:set>
                                    <p:anim calcmode="lin" valueType="num">
                                      <p:cBhvr>
                                        <p:cTn id="16" dur="500" fill="hold"/>
                                        <p:tgtEl>
                                          <p:spTgt spid="1024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242">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1024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24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242">
                                            <p:txEl>
                                              <p:pRg st="2" end="2"/>
                                            </p:txEl>
                                          </p:spTgt>
                                        </p:tgtEl>
                                      </p:cBhvr>
                                    </p:animEffect>
                                  </p:childTnLst>
                                </p:cTn>
                              </p:par>
                            </p:childTnLst>
                          </p:cTn>
                        </p:par>
                        <p:par>
                          <p:cTn id="21" fill="hold" nodeType="afterGroup">
                            <p:stCondLst>
                              <p:cond delay="1950"/>
                            </p:stCondLst>
                            <p:childTnLst>
                              <p:par>
                                <p:cTn id="22" presetID="34" presetClass="entr" presetSubtype="0" fill="hold" nodeType="afterEffect">
                                  <p:stCondLst>
                                    <p:cond delay="0"/>
                                  </p:stCondLst>
                                  <p:childTnLst>
                                    <p:set>
                                      <p:cBhvr>
                                        <p:cTn id="23" dur="1" fill="hold">
                                          <p:stCondLst>
                                            <p:cond delay="0"/>
                                          </p:stCondLst>
                                        </p:cTn>
                                        <p:tgtEl>
                                          <p:spTgt spid="10244"/>
                                        </p:tgtEl>
                                        <p:attrNameLst>
                                          <p:attrName>style.visibility</p:attrName>
                                        </p:attrNameLst>
                                      </p:cBhvr>
                                      <p:to>
                                        <p:strVal val="visible"/>
                                      </p:to>
                                    </p:set>
                                    <p:anim from="(-#ppt_w/2)" to="(#ppt_x)" calcmode="lin" valueType="num">
                                      <p:cBhvr>
                                        <p:cTn id="24" dur="600" fill="hold">
                                          <p:stCondLst>
                                            <p:cond delay="0"/>
                                          </p:stCondLst>
                                        </p:cTn>
                                        <p:tgtEl>
                                          <p:spTgt spid="10244"/>
                                        </p:tgtEl>
                                        <p:attrNameLst>
                                          <p:attrName>ppt_x</p:attrName>
                                        </p:attrNameLst>
                                      </p:cBhvr>
                                    </p:anim>
                                    <p:anim from="0" to="-1.0" calcmode="lin" valueType="num">
                                      <p:cBhvr>
                                        <p:cTn id="25" dur="200" decel="50000" autoRev="1" fill="hold">
                                          <p:stCondLst>
                                            <p:cond delay="600"/>
                                          </p:stCondLst>
                                        </p:cTn>
                                        <p:tgtEl>
                                          <p:spTgt spid="10244"/>
                                        </p:tgtEl>
                                        <p:attrNameLst>
                                          <p:attrName>xshear</p:attrName>
                                        </p:attrNameLst>
                                      </p:cBhvr>
                                    </p:anim>
                                    <p:animScale>
                                      <p:cBhvr>
                                        <p:cTn id="26" dur="200" decel="100000" autoRev="1" fill="hold">
                                          <p:stCondLst>
                                            <p:cond delay="600"/>
                                          </p:stCondLst>
                                        </p:cTn>
                                        <p:tgtEl>
                                          <p:spTgt spid="10244"/>
                                        </p:tgtEl>
                                      </p:cBhvr>
                                      <p:from x="100000" y="100000"/>
                                      <p:to x="80000" y="100000"/>
                                    </p:animScale>
                                    <p:anim by="(#ppt_h/3+#ppt_w*0.1)" calcmode="lin" valueType="num">
                                      <p:cBhvr additive="sum">
                                        <p:cTn id="27" dur="200" decel="100000" autoRev="1" fill="hold">
                                          <p:stCondLst>
                                            <p:cond delay="600"/>
                                          </p:stCondLst>
                                        </p:cTn>
                                        <p:tgtEl>
                                          <p:spTgt spid="1024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p:cNvGrpSpPr>
            <a:grpSpLocks/>
          </p:cNvGrpSpPr>
          <p:nvPr/>
        </p:nvGrpSpPr>
        <p:grpSpPr bwMode="auto">
          <a:xfrm>
            <a:off x="1524000" y="0"/>
            <a:ext cx="9144000" cy="2000250"/>
            <a:chOff x="0" y="0"/>
            <a:chExt cx="9144000" cy="2000240"/>
          </a:xfrm>
        </p:grpSpPr>
        <p:pic>
          <p:nvPicPr>
            <p:cNvPr id="3994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8" name="Rectangle 2"/>
          <p:cNvSpPr>
            <a:spLocks noGrp="1" noChangeArrowheads="1"/>
          </p:cNvSpPr>
          <p:nvPr>
            <p:ph type="title"/>
          </p:nvPr>
        </p:nvSpPr>
        <p:spPr>
          <a:xfrm>
            <a:off x="1524000" y="1269496"/>
            <a:ext cx="5039638" cy="1143000"/>
          </a:xfrm>
        </p:spPr>
        <p:txBody>
          <a:bodyPr>
            <a:normAutofit/>
          </a:bodyPr>
          <a:lstStyle/>
          <a:p>
            <a:pPr eaLnBrk="1" hangingPunct="1"/>
            <a:r>
              <a:rPr lang="en-US" altLang="en-US" sz="2800" b="1" dirty="0">
                <a:latin typeface="Agenda-Bold" pitchFamily="2" charset="0"/>
                <a:cs typeface="Tahoma" panose="020B0604030504040204" pitchFamily="34" charset="0"/>
              </a:rPr>
              <a:t>Application Requirements</a:t>
            </a:r>
          </a:p>
        </p:txBody>
      </p:sp>
      <p:pic>
        <p:nvPicPr>
          <p:cNvPr id="39941"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5522"/>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524001" y="2412496"/>
            <a:ext cx="9144000" cy="4065192"/>
          </a:xfrm>
        </p:spPr>
        <p:txBody>
          <a:bodyPr>
            <a:noAutofit/>
          </a:bodyPr>
          <a:lstStyle/>
          <a:p>
            <a:pPr lvl="0"/>
            <a:r>
              <a:rPr lang="en-AU" sz="2400" dirty="0"/>
              <a:t>Applications must be submitted by </a:t>
            </a:r>
            <a:r>
              <a:rPr lang="en-AU" sz="2400" b="1" dirty="0"/>
              <a:t>5pm</a:t>
            </a:r>
            <a:r>
              <a:rPr lang="en-AU" sz="2400" dirty="0"/>
              <a:t> on the closing date. Applications submitted after this time and date will not be considered</a:t>
            </a:r>
          </a:p>
          <a:p>
            <a:r>
              <a:rPr lang="en-AU" sz="2400" dirty="0"/>
              <a:t>All mandatory supporting documents must be attached to the application. If you have trouble attaching documents, please contact </a:t>
            </a:r>
            <a:r>
              <a:rPr lang="en-AU" sz="2400" dirty="0" err="1"/>
              <a:t>ClubASSIST</a:t>
            </a:r>
            <a:r>
              <a:rPr lang="en-AU" sz="2400" dirty="0"/>
              <a:t> on 1300 730 001</a:t>
            </a:r>
          </a:p>
          <a:p>
            <a:pPr lvl="0"/>
            <a:r>
              <a:rPr lang="en-AU" sz="2400" dirty="0"/>
              <a:t>The </a:t>
            </a:r>
            <a:r>
              <a:rPr lang="en-AU" sz="2400" dirty="0" err="1"/>
              <a:t>ClubGRANTS</a:t>
            </a:r>
            <a:r>
              <a:rPr lang="en-AU" sz="2400" dirty="0"/>
              <a:t> Local Committee will not consider further applications until they have received a final project report or progress report on previously funded projects</a:t>
            </a:r>
          </a:p>
          <a:p>
            <a:pPr lvl="0"/>
            <a:r>
              <a:rPr lang="en-AU" sz="2400" dirty="0"/>
              <a:t>Once you have lodged your completed 2024 online application, you will receive an acknowledgement email.  If you do not receive this email, please contact </a:t>
            </a:r>
            <a:r>
              <a:rPr lang="en-AU" sz="2400" dirty="0" err="1"/>
              <a:t>ClubASSIST</a:t>
            </a:r>
            <a:r>
              <a:rPr lang="en-AU" sz="2400" dirty="0"/>
              <a:t> on 1300 730 001</a:t>
            </a:r>
          </a:p>
        </p:txBody>
      </p:sp>
    </p:spTree>
    <p:extLst>
      <p:ext uri="{BB962C8B-B14F-4D97-AF65-F5344CB8AC3E}">
        <p14:creationId xmlns:p14="http://schemas.microsoft.com/office/powerpoint/2010/main" val="1828456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 calcmode="lin" valueType="num">
                                      <p:cBhvr>
                                        <p:cTn id="9" dur="10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172816" y="1516622"/>
            <a:ext cx="9773951" cy="41906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err="1">
                <a:latin typeface="Agenda-Bold" pitchFamily="2" charset="0"/>
              </a:rPr>
              <a:t>ClubsNSW</a:t>
            </a:r>
            <a:r>
              <a:rPr lang="en-AU" sz="3200" b="1" dirty="0">
                <a:latin typeface="Agenda-Bold" pitchFamily="2" charset="0"/>
              </a:rPr>
              <a:t> Information</a:t>
            </a:r>
          </a:p>
        </p:txBody>
      </p:sp>
      <p:sp>
        <p:nvSpPr>
          <p:cNvPr id="11" name="Content Placeholder 2"/>
          <p:cNvSpPr>
            <a:spLocks noGrp="1"/>
          </p:cNvSpPr>
          <p:nvPr>
            <p:ph idx="1"/>
          </p:nvPr>
        </p:nvSpPr>
        <p:spPr>
          <a:xfrm>
            <a:off x="1172816" y="2155747"/>
            <a:ext cx="9171978" cy="4486275"/>
          </a:xfrm>
        </p:spPr>
        <p:txBody>
          <a:bodyPr>
            <a:noAutofit/>
          </a:bodyPr>
          <a:lstStyle/>
          <a:p>
            <a:r>
              <a:rPr lang="en-AU" sz="2400" dirty="0">
                <a:hlinkClick r:id="rId5"/>
              </a:rPr>
              <a:t>https://www.clubgrants.com.au/how-to-apply</a:t>
            </a:r>
            <a:r>
              <a:rPr lang="en-AU" sz="2400" dirty="0"/>
              <a:t> </a:t>
            </a:r>
          </a:p>
          <a:p>
            <a:r>
              <a:rPr lang="en-AU" sz="2400" dirty="0">
                <a:hlinkClick r:id="rId6"/>
              </a:rPr>
              <a:t>https://www.clubgrants.com.au/faqs</a:t>
            </a:r>
            <a:endParaRPr lang="en-AU" sz="2400" dirty="0"/>
          </a:p>
          <a:p>
            <a:r>
              <a:rPr lang="en-AU" sz="2400" dirty="0">
                <a:hlinkClick r:id="rId7"/>
              </a:rPr>
              <a:t>https://www.fairfieldcity.nsw.gov.au/Community/Grants-and-Funding#section-4</a:t>
            </a:r>
            <a:r>
              <a:rPr lang="en-AU" sz="2400" dirty="0"/>
              <a:t> </a:t>
            </a:r>
          </a:p>
          <a:p>
            <a:r>
              <a:rPr lang="en-AU" sz="2400" dirty="0">
                <a:hlinkClick r:id="rId8"/>
              </a:rPr>
              <a:t>https://www.clubgrants.com.au/help/applicants</a:t>
            </a:r>
            <a:r>
              <a:rPr lang="en-AU" sz="2400" dirty="0"/>
              <a:t> </a:t>
            </a:r>
          </a:p>
          <a:p>
            <a:pPr marL="0" indent="0">
              <a:buNone/>
            </a:pPr>
            <a:endParaRPr lang="en-AU" sz="2400" dirty="0"/>
          </a:p>
        </p:txBody>
      </p:sp>
      <p:pic>
        <p:nvPicPr>
          <p:cNvPr id="7"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397964" y="5052563"/>
            <a:ext cx="11044887" cy="876300"/>
          </a:xfrm>
          <a:prstGeom prst="rect">
            <a:avLst/>
          </a:prstGeom>
        </p:spPr>
      </p:pic>
      <p:cxnSp>
        <p:nvCxnSpPr>
          <p:cNvPr id="4" name="Straight Arrow Connector 3"/>
          <p:cNvCxnSpPr/>
          <p:nvPr/>
        </p:nvCxnSpPr>
        <p:spPr>
          <a:xfrm flipH="1">
            <a:off x="9552603" y="3942272"/>
            <a:ext cx="5465" cy="120263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8994617" y="3572940"/>
            <a:ext cx="1115972" cy="369332"/>
          </a:xfrm>
          <a:prstGeom prst="rect">
            <a:avLst/>
          </a:prstGeom>
          <a:noFill/>
          <a:ln>
            <a:solidFill>
              <a:srgbClr val="FF0000"/>
            </a:solidFill>
          </a:ln>
        </p:spPr>
        <p:txBody>
          <a:bodyPr wrap="square" rtlCol="0">
            <a:spAutoFit/>
          </a:bodyPr>
          <a:lstStyle/>
          <a:p>
            <a:r>
              <a:rPr lang="en-AU" dirty="0"/>
              <a:t>Click here</a:t>
            </a:r>
          </a:p>
        </p:txBody>
      </p:sp>
    </p:spTree>
    <p:extLst>
      <p:ext uri="{BB962C8B-B14F-4D97-AF65-F5344CB8AC3E}">
        <p14:creationId xmlns:p14="http://schemas.microsoft.com/office/powerpoint/2010/main" val="369627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172816" y="1516622"/>
            <a:ext cx="9773951" cy="41906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err="1">
                <a:latin typeface="Agenda-Bold" pitchFamily="2" charset="0"/>
              </a:rPr>
              <a:t>ClubsNSW</a:t>
            </a:r>
            <a:r>
              <a:rPr lang="en-AU" sz="3200" b="1" dirty="0">
                <a:latin typeface="Agenda-Bold" pitchFamily="2" charset="0"/>
              </a:rPr>
              <a:t> Information</a:t>
            </a:r>
          </a:p>
        </p:txBody>
      </p:sp>
      <p:pic>
        <p:nvPicPr>
          <p:cNvPr id="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8505645" y="4723151"/>
            <a:ext cx="1" cy="14706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6"/>
          <a:stretch>
            <a:fillRect/>
          </a:stretch>
        </p:blipFill>
        <p:spPr>
          <a:xfrm>
            <a:off x="1279397" y="2644473"/>
            <a:ext cx="8803358" cy="2078678"/>
          </a:xfrm>
          <a:prstGeom prst="rect">
            <a:avLst/>
          </a:prstGeom>
        </p:spPr>
      </p:pic>
      <p:sp>
        <p:nvSpPr>
          <p:cNvPr id="9" name="TextBox 8"/>
          <p:cNvSpPr txBox="1"/>
          <p:nvPr/>
        </p:nvSpPr>
        <p:spPr>
          <a:xfrm>
            <a:off x="7947659" y="6193766"/>
            <a:ext cx="1115972" cy="369332"/>
          </a:xfrm>
          <a:prstGeom prst="rect">
            <a:avLst/>
          </a:prstGeom>
          <a:noFill/>
          <a:ln>
            <a:solidFill>
              <a:srgbClr val="FF0000"/>
            </a:solidFill>
          </a:ln>
        </p:spPr>
        <p:txBody>
          <a:bodyPr wrap="square" rtlCol="0">
            <a:spAutoFit/>
          </a:bodyPr>
          <a:lstStyle/>
          <a:p>
            <a:r>
              <a:rPr lang="en-AU" dirty="0"/>
              <a:t>Click here</a:t>
            </a:r>
          </a:p>
        </p:txBody>
      </p:sp>
    </p:spTree>
    <p:extLst>
      <p:ext uri="{BB962C8B-B14F-4D97-AF65-F5344CB8AC3E}">
        <p14:creationId xmlns:p14="http://schemas.microsoft.com/office/powerpoint/2010/main" val="7423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172816" y="1516622"/>
            <a:ext cx="9773951" cy="41906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err="1">
                <a:latin typeface="Agenda-Bold" pitchFamily="2" charset="0"/>
              </a:rPr>
              <a:t>ClubsNSW</a:t>
            </a:r>
            <a:r>
              <a:rPr lang="en-AU" sz="3200" b="1" dirty="0">
                <a:latin typeface="Agenda-Bold" pitchFamily="2" charset="0"/>
              </a:rPr>
              <a:t> Information</a:t>
            </a:r>
          </a:p>
        </p:txBody>
      </p:sp>
      <p:pic>
        <p:nvPicPr>
          <p:cNvPr id="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1172816" y="1935688"/>
            <a:ext cx="6632585" cy="4616660"/>
          </a:xfrm>
          <a:prstGeom prst="rect">
            <a:avLst/>
          </a:prstGeom>
        </p:spPr>
      </p:pic>
    </p:spTree>
    <p:extLst>
      <p:ext uri="{BB962C8B-B14F-4D97-AF65-F5344CB8AC3E}">
        <p14:creationId xmlns:p14="http://schemas.microsoft.com/office/powerpoint/2010/main" val="102641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172816" y="1516622"/>
            <a:ext cx="9773951" cy="41906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err="1">
                <a:latin typeface="Agenda-Bold" pitchFamily="2" charset="0"/>
              </a:rPr>
              <a:t>ClubsNSW</a:t>
            </a:r>
            <a:r>
              <a:rPr lang="en-AU" sz="3200" b="1" dirty="0">
                <a:latin typeface="Agenda-Bold" pitchFamily="2" charset="0"/>
              </a:rPr>
              <a:t> Information</a:t>
            </a:r>
          </a:p>
        </p:txBody>
      </p:sp>
      <p:sp>
        <p:nvSpPr>
          <p:cNvPr id="11" name="Content Placeholder 2"/>
          <p:cNvSpPr>
            <a:spLocks noGrp="1"/>
          </p:cNvSpPr>
          <p:nvPr>
            <p:ph idx="1"/>
          </p:nvPr>
        </p:nvSpPr>
        <p:spPr>
          <a:xfrm>
            <a:off x="1172816" y="2155747"/>
            <a:ext cx="9171978" cy="4486275"/>
          </a:xfrm>
        </p:spPr>
        <p:txBody>
          <a:bodyPr>
            <a:noAutofit/>
          </a:bodyPr>
          <a:lstStyle/>
          <a:p>
            <a:endParaRPr lang="en-AU" sz="2400" dirty="0"/>
          </a:p>
          <a:p>
            <a:endParaRPr lang="en-AU" sz="2400" dirty="0"/>
          </a:p>
          <a:p>
            <a:endParaRPr lang="en-AU" sz="2400" dirty="0"/>
          </a:p>
          <a:p>
            <a:endParaRPr lang="en-AU" sz="2400" dirty="0"/>
          </a:p>
          <a:p>
            <a:endParaRPr lang="en-AU" sz="2400" dirty="0"/>
          </a:p>
          <a:p>
            <a:pPr marL="0" indent="0">
              <a:buNone/>
            </a:pPr>
            <a:endParaRPr lang="en-AU" sz="2400" dirty="0"/>
          </a:p>
          <a:p>
            <a:pPr marL="0" indent="0">
              <a:buNone/>
            </a:pPr>
            <a:endParaRPr lang="en-AU" sz="2400" dirty="0"/>
          </a:p>
          <a:p>
            <a:pPr marL="0" indent="0">
              <a:buNone/>
            </a:pPr>
            <a:r>
              <a:rPr lang="en-AU" sz="2400" dirty="0"/>
              <a:t>Applicant Manuals available in </a:t>
            </a:r>
            <a:r>
              <a:rPr lang="en-AU" sz="2400" dirty="0">
                <a:hlinkClick r:id="rId5"/>
              </a:rPr>
              <a:t>English</a:t>
            </a:r>
            <a:r>
              <a:rPr lang="en-AU" sz="2400" dirty="0"/>
              <a:t>, </a:t>
            </a:r>
            <a:r>
              <a:rPr lang="en-AU" sz="2400" dirty="0">
                <a:hlinkClick r:id="rId6"/>
              </a:rPr>
              <a:t>Vietnamese</a:t>
            </a:r>
            <a:r>
              <a:rPr lang="en-AU" sz="2400" dirty="0"/>
              <a:t>, </a:t>
            </a:r>
            <a:r>
              <a:rPr lang="en-AU" sz="2400" dirty="0">
                <a:hlinkClick r:id="rId7"/>
              </a:rPr>
              <a:t>Chinese</a:t>
            </a:r>
            <a:r>
              <a:rPr lang="en-AU" sz="2400" dirty="0"/>
              <a:t> and </a:t>
            </a:r>
            <a:r>
              <a:rPr lang="en-AU" sz="2400" dirty="0">
                <a:hlinkClick r:id="rId8"/>
              </a:rPr>
              <a:t>Arabic</a:t>
            </a:r>
            <a:r>
              <a:rPr lang="en-AU" sz="2400" dirty="0"/>
              <a:t>.</a:t>
            </a:r>
          </a:p>
          <a:p>
            <a:pPr marL="0" indent="0">
              <a:buNone/>
            </a:pPr>
            <a:r>
              <a:rPr lang="en-AU" sz="2400" dirty="0">
                <a:hlinkClick r:id="rId9"/>
              </a:rPr>
              <a:t>https://www.clubgrants.com.au/faqs</a:t>
            </a:r>
            <a:r>
              <a:rPr lang="en-AU" sz="2400" dirty="0"/>
              <a:t> </a:t>
            </a:r>
          </a:p>
        </p:txBody>
      </p:sp>
      <p:pic>
        <p:nvPicPr>
          <p:cNvPr id="7" name="Picture 7" descr="C:\Users\sbressa\AppData\Local\Microsoft\Windows\INetCache\Content.Outlook\QL01V8HM\ClubGRANTS Landscape (00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stretch>
            <a:fillRect/>
          </a:stretch>
        </p:blipFill>
        <p:spPr>
          <a:xfrm>
            <a:off x="1172816" y="2248091"/>
            <a:ext cx="5486400" cy="2952750"/>
          </a:xfrm>
          <a:prstGeom prst="rect">
            <a:avLst/>
          </a:prstGeom>
        </p:spPr>
      </p:pic>
    </p:spTree>
    <p:extLst>
      <p:ext uri="{BB962C8B-B14F-4D97-AF65-F5344CB8AC3E}">
        <p14:creationId xmlns:p14="http://schemas.microsoft.com/office/powerpoint/2010/main" val="565193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172816" y="1516622"/>
            <a:ext cx="9773951" cy="41906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err="1">
                <a:latin typeface="Agenda-Bold" pitchFamily="2" charset="0"/>
              </a:rPr>
              <a:t>ClubsNSW</a:t>
            </a:r>
            <a:r>
              <a:rPr lang="en-AU" sz="3200" b="1" dirty="0">
                <a:latin typeface="Agenda-Bold" pitchFamily="2" charset="0"/>
              </a:rPr>
              <a:t> Information</a:t>
            </a:r>
          </a:p>
        </p:txBody>
      </p:sp>
      <p:sp>
        <p:nvSpPr>
          <p:cNvPr id="11" name="Content Placeholder 2"/>
          <p:cNvSpPr>
            <a:spLocks noGrp="1"/>
          </p:cNvSpPr>
          <p:nvPr>
            <p:ph idx="1"/>
          </p:nvPr>
        </p:nvSpPr>
        <p:spPr>
          <a:xfrm>
            <a:off x="1172816" y="2155747"/>
            <a:ext cx="9171978" cy="4486275"/>
          </a:xfrm>
        </p:spPr>
        <p:txBody>
          <a:bodyPr>
            <a:noAutofit/>
          </a:bodyPr>
          <a:lstStyle/>
          <a:p>
            <a:endParaRPr lang="en-AU" sz="2400" dirty="0"/>
          </a:p>
          <a:p>
            <a:endParaRPr lang="en-AU" sz="2400" dirty="0"/>
          </a:p>
          <a:p>
            <a:endParaRPr lang="en-AU" sz="2400" dirty="0"/>
          </a:p>
          <a:p>
            <a:endParaRPr lang="en-AU" sz="2400" dirty="0"/>
          </a:p>
          <a:p>
            <a:endParaRPr lang="en-AU" sz="2400" dirty="0"/>
          </a:p>
          <a:p>
            <a:pPr marL="0" indent="0">
              <a:buNone/>
            </a:pPr>
            <a:endParaRPr lang="en-AU" sz="2400" dirty="0"/>
          </a:p>
          <a:p>
            <a:pPr marL="0" indent="0">
              <a:buNone/>
            </a:pPr>
            <a:endParaRPr lang="en-AU" sz="2400" dirty="0"/>
          </a:p>
        </p:txBody>
      </p:sp>
      <p:pic>
        <p:nvPicPr>
          <p:cNvPr id="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172816" y="1935688"/>
            <a:ext cx="6723471" cy="4629014"/>
          </a:xfrm>
          <a:prstGeom prst="rect">
            <a:avLst/>
          </a:prstGeom>
        </p:spPr>
      </p:pic>
    </p:spTree>
    <p:extLst>
      <p:ext uri="{BB962C8B-B14F-4D97-AF65-F5344CB8AC3E}">
        <p14:creationId xmlns:p14="http://schemas.microsoft.com/office/powerpoint/2010/main" val="57840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93011" y="1103541"/>
            <a:ext cx="5786437" cy="1566863"/>
          </a:xfrm>
        </p:spPr>
        <p:txBody>
          <a:bodyPr>
            <a:normAutofit/>
          </a:bodyPr>
          <a:lstStyle/>
          <a:p>
            <a:pPr eaLnBrk="1" hangingPunct="1"/>
            <a:r>
              <a:rPr lang="en-US" altLang="en-US" sz="2800" b="1" dirty="0">
                <a:latin typeface="Agenda-Bold" pitchFamily="2" charset="0"/>
                <a:cs typeface="Tahoma" panose="020B0604030504040204" pitchFamily="34" charset="0"/>
              </a:rPr>
              <a:t>What is </a:t>
            </a:r>
            <a:r>
              <a:rPr lang="en-US" altLang="en-US" sz="2800" b="1" dirty="0" err="1">
                <a:latin typeface="Agenda-Bold" pitchFamily="2" charset="0"/>
                <a:cs typeface="Tahoma" panose="020B0604030504040204" pitchFamily="34" charset="0"/>
              </a:rPr>
              <a:t>ClubGRANTS</a:t>
            </a:r>
            <a:r>
              <a:rPr lang="en-US" altLang="en-US" sz="2800" b="1" dirty="0">
                <a:latin typeface="Agenda-Bold" pitchFamily="2" charset="0"/>
                <a:cs typeface="Tahoma" panose="020B0604030504040204" pitchFamily="34" charset="0"/>
              </a:rPr>
              <a:t>?</a:t>
            </a:r>
          </a:p>
        </p:txBody>
      </p:sp>
      <p:graphicFrame>
        <p:nvGraphicFramePr>
          <p:cNvPr id="3" name="Diagram 2"/>
          <p:cNvGraphicFramePr/>
          <p:nvPr>
            <p:extLst>
              <p:ext uri="{D42A27DB-BD31-4B8C-83A1-F6EECF244321}">
                <p14:modId xmlns:p14="http://schemas.microsoft.com/office/powerpoint/2010/main" val="683343484"/>
              </p:ext>
            </p:extLst>
          </p:nvPr>
        </p:nvGraphicFramePr>
        <p:xfrm>
          <a:off x="1524000" y="2365633"/>
          <a:ext cx="8672423" cy="3942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5" name="Picture 7" descr="C:\Users\sbressa\AppData\Local\Microsoft\Windows\INetCache\Content.Outlook\QL01V8HM\ClubGRANTS Landscape (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98475"/>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191775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172816" y="1516622"/>
            <a:ext cx="9773951" cy="41906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err="1">
                <a:latin typeface="Agenda-Bold" pitchFamily="2" charset="0"/>
              </a:rPr>
              <a:t>ClubsNSW</a:t>
            </a:r>
            <a:r>
              <a:rPr lang="en-AU" sz="3200" b="1" dirty="0">
                <a:latin typeface="Agenda-Bold" pitchFamily="2" charset="0"/>
              </a:rPr>
              <a:t> Information</a:t>
            </a:r>
          </a:p>
        </p:txBody>
      </p:sp>
      <p:sp>
        <p:nvSpPr>
          <p:cNvPr id="11" name="Content Placeholder 2"/>
          <p:cNvSpPr>
            <a:spLocks noGrp="1"/>
          </p:cNvSpPr>
          <p:nvPr>
            <p:ph idx="1"/>
          </p:nvPr>
        </p:nvSpPr>
        <p:spPr>
          <a:xfrm>
            <a:off x="1172816" y="2155747"/>
            <a:ext cx="9171978" cy="4486275"/>
          </a:xfrm>
        </p:spPr>
        <p:txBody>
          <a:bodyPr>
            <a:noAutofit/>
          </a:bodyPr>
          <a:lstStyle/>
          <a:p>
            <a:endParaRPr lang="en-AU" sz="2400" dirty="0"/>
          </a:p>
          <a:p>
            <a:endParaRPr lang="en-AU" sz="2400" dirty="0"/>
          </a:p>
          <a:p>
            <a:endParaRPr lang="en-AU" sz="2400" dirty="0"/>
          </a:p>
          <a:p>
            <a:endParaRPr lang="en-AU" sz="2400" dirty="0"/>
          </a:p>
          <a:p>
            <a:endParaRPr lang="en-AU" sz="2400" dirty="0"/>
          </a:p>
          <a:p>
            <a:pPr marL="0" indent="0">
              <a:buNone/>
            </a:pPr>
            <a:endParaRPr lang="en-AU" sz="2400" dirty="0"/>
          </a:p>
          <a:p>
            <a:pPr marL="0" indent="0">
              <a:buNone/>
            </a:pPr>
            <a:endParaRPr lang="en-AU" sz="2400" dirty="0"/>
          </a:p>
        </p:txBody>
      </p:sp>
      <p:pic>
        <p:nvPicPr>
          <p:cNvPr id="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172816" y="2194673"/>
            <a:ext cx="7143750" cy="4133850"/>
          </a:xfrm>
          <a:prstGeom prst="rect">
            <a:avLst/>
          </a:prstGeom>
        </p:spPr>
      </p:pic>
    </p:spTree>
    <p:extLst>
      <p:ext uri="{BB962C8B-B14F-4D97-AF65-F5344CB8AC3E}">
        <p14:creationId xmlns:p14="http://schemas.microsoft.com/office/powerpoint/2010/main" val="1247648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2"/>
          <p:cNvSpPr>
            <a:spLocks noGrp="1" noChangeArrowheads="1"/>
          </p:cNvSpPr>
          <p:nvPr>
            <p:ph type="title"/>
          </p:nvPr>
        </p:nvSpPr>
        <p:spPr>
          <a:xfrm>
            <a:off x="1524000" y="1430338"/>
            <a:ext cx="6302375" cy="928688"/>
          </a:xfrm>
        </p:spPr>
        <p:txBody>
          <a:bodyPr>
            <a:noAutofit/>
          </a:bodyPr>
          <a:lstStyle/>
          <a:p>
            <a:r>
              <a:rPr lang="en-US" altLang="en-US" sz="2800" b="1" dirty="0">
                <a:latin typeface="Agenda-Bold" pitchFamily="2" charset="0"/>
                <a:cs typeface="Tahoma" panose="020B0604030504040204" pitchFamily="34" charset="0"/>
              </a:rPr>
              <a:t>Contact Details – Technical/Application Enquiries</a:t>
            </a:r>
          </a:p>
        </p:txBody>
      </p:sp>
      <p:pic>
        <p:nvPicPr>
          <p:cNvPr id="4403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27038"/>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62051" y="3003550"/>
            <a:ext cx="9505949" cy="2387599"/>
          </a:xfrm>
        </p:spPr>
        <p:txBody>
          <a:bodyPr>
            <a:normAutofit/>
          </a:bodyPr>
          <a:lstStyle/>
          <a:p>
            <a:pPr marL="0" indent="0" algn="ctr">
              <a:buNone/>
            </a:pPr>
            <a:r>
              <a:rPr lang="en-AU" sz="3200" dirty="0" err="1"/>
              <a:t>ClubAssist</a:t>
            </a:r>
            <a:endParaRPr lang="en-AU" sz="3200" dirty="0"/>
          </a:p>
          <a:p>
            <a:pPr marL="0" indent="0" algn="ctr">
              <a:buNone/>
            </a:pPr>
            <a:r>
              <a:rPr lang="en-AU" sz="3200" dirty="0"/>
              <a:t>Tel: 1300 730 001</a:t>
            </a:r>
          </a:p>
          <a:p>
            <a:pPr marL="0" indent="0" algn="ctr">
              <a:buNone/>
            </a:pPr>
            <a:r>
              <a:rPr lang="en-AU" sz="3200" dirty="0">
                <a:hlinkClick r:id="rId6"/>
              </a:rPr>
              <a:t>https://www.clubgrants.com.au/faqs</a:t>
            </a:r>
            <a:r>
              <a:rPr lang="en-AU" sz="3200" dirty="0"/>
              <a:t> </a:t>
            </a:r>
          </a:p>
        </p:txBody>
      </p:sp>
    </p:spTree>
    <p:extLst>
      <p:ext uri="{BB962C8B-B14F-4D97-AF65-F5344CB8AC3E}">
        <p14:creationId xmlns:p14="http://schemas.microsoft.com/office/powerpoint/2010/main" val="290878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2"/>
          <p:cNvSpPr>
            <a:spLocks noGrp="1" noChangeArrowheads="1"/>
          </p:cNvSpPr>
          <p:nvPr>
            <p:ph type="title"/>
          </p:nvPr>
        </p:nvSpPr>
        <p:spPr>
          <a:xfrm>
            <a:off x="1516086" y="1430338"/>
            <a:ext cx="6302375" cy="928688"/>
          </a:xfrm>
        </p:spPr>
        <p:txBody>
          <a:bodyPr>
            <a:normAutofit/>
          </a:bodyPr>
          <a:lstStyle/>
          <a:p>
            <a:r>
              <a:rPr lang="en-US" altLang="en-US" sz="2800" b="1" dirty="0">
                <a:latin typeface="Agenda-Bold" pitchFamily="2" charset="0"/>
                <a:cs typeface="Tahoma" panose="020B0604030504040204" pitchFamily="34" charset="0"/>
              </a:rPr>
              <a:t>Contact Details – Project Enquiries</a:t>
            </a:r>
          </a:p>
        </p:txBody>
      </p:sp>
      <p:sp>
        <p:nvSpPr>
          <p:cNvPr id="12291" name="Rectangle 3"/>
          <p:cNvSpPr>
            <a:spLocks noGrp="1" noChangeArrowheads="1"/>
          </p:cNvSpPr>
          <p:nvPr>
            <p:ph type="body" idx="1"/>
          </p:nvPr>
        </p:nvSpPr>
        <p:spPr>
          <a:xfrm>
            <a:off x="2267786" y="2218168"/>
            <a:ext cx="7185800" cy="4526696"/>
          </a:xfrm>
        </p:spPr>
        <p:txBody>
          <a:bodyPr>
            <a:normAutofit fontScale="92500" lnSpcReduction="10000"/>
          </a:bodyPr>
          <a:lstStyle/>
          <a:p>
            <a:pPr marL="0" indent="0" algn="ctr">
              <a:buNone/>
              <a:defRPr/>
            </a:pPr>
            <a:r>
              <a:rPr lang="en-US" altLang="en-US" sz="2600" u="sng" dirty="0">
                <a:latin typeface="Agenda-Bold" pitchFamily="2" charset="0"/>
                <a:ea typeface="Tahoma" panose="020B0604030504040204" pitchFamily="34" charset="0"/>
                <a:cs typeface="Tahoma" panose="020B0604030504040204" pitchFamily="34" charset="0"/>
              </a:rPr>
              <a:t>The Grants Team</a:t>
            </a:r>
          </a:p>
          <a:p>
            <a:pPr marL="0" indent="0" algn="ctr">
              <a:buNone/>
              <a:defRPr/>
            </a:pPr>
            <a:endParaRPr lang="en-US" altLang="en-US" sz="2600" u="sng" dirty="0">
              <a:latin typeface="Agenda-Bold" pitchFamily="2" charset="0"/>
              <a:ea typeface="Tahoma" panose="020B0604030504040204" pitchFamily="34" charset="0"/>
              <a:cs typeface="Tahoma" panose="020B0604030504040204" pitchFamily="34" charset="0"/>
            </a:endParaRPr>
          </a:p>
          <a:p>
            <a:pPr marL="0" indent="0" algn="ctr">
              <a:buNone/>
              <a:defRPr/>
            </a:pPr>
            <a:r>
              <a:rPr lang="en-US" altLang="en-US" sz="2400" dirty="0">
                <a:ea typeface="Tahoma" panose="020B0604030504040204" pitchFamily="34" charset="0"/>
                <a:cs typeface="Tahoma" panose="020B0604030504040204" pitchFamily="34" charset="0"/>
              </a:rPr>
              <a:t>Cherie Pescod</a:t>
            </a:r>
          </a:p>
          <a:p>
            <a:pPr marL="0" indent="0" algn="ctr">
              <a:buNone/>
              <a:defRPr/>
            </a:pPr>
            <a:r>
              <a:rPr lang="en-US" altLang="en-US" sz="2400" dirty="0">
                <a:ea typeface="Tahoma" panose="020B0604030504040204" pitchFamily="34" charset="0"/>
                <a:cs typeface="Tahoma" panose="020B0604030504040204" pitchFamily="34" charset="0"/>
              </a:rPr>
              <a:t>Community Projects &amp; Partnerships Officer</a:t>
            </a:r>
          </a:p>
          <a:p>
            <a:pPr algn="ctr">
              <a:buFontTx/>
              <a:buNone/>
              <a:defRPr/>
            </a:pPr>
            <a:r>
              <a:rPr lang="en-US" altLang="en-US" sz="2400" dirty="0">
                <a:ea typeface="Tahoma" panose="020B0604030504040204" pitchFamily="34" charset="0"/>
                <a:cs typeface="Tahoma" panose="020B0604030504040204" pitchFamily="34" charset="0"/>
              </a:rPr>
              <a:t>Tel: 9725 0760</a:t>
            </a:r>
          </a:p>
          <a:p>
            <a:pPr algn="ctr">
              <a:buFontTx/>
              <a:buNone/>
              <a:defRPr/>
            </a:pPr>
            <a:r>
              <a:rPr lang="en-US" altLang="en-US" sz="2400" dirty="0">
                <a:ea typeface="Tahoma" panose="020B0604030504040204" pitchFamily="34" charset="0"/>
                <a:cs typeface="Tahoma" panose="020B0604030504040204" pitchFamily="34" charset="0"/>
              </a:rPr>
              <a:t>Email: </a:t>
            </a:r>
            <a:r>
              <a:rPr lang="en-US" altLang="en-US" sz="2400" dirty="0">
                <a:ea typeface="Tahoma" panose="020B0604030504040204" pitchFamily="34" charset="0"/>
                <a:cs typeface="Tahoma" panose="020B0604030504040204" pitchFamily="34" charset="0"/>
                <a:hlinkClick r:id="rId5"/>
              </a:rPr>
              <a:t>clubgrants@fairfieldcity.nsw.gov.au</a:t>
            </a:r>
            <a:endParaRPr lang="en-US" altLang="en-US" sz="2400" dirty="0">
              <a:ea typeface="Tahoma" panose="020B0604030504040204" pitchFamily="34" charset="0"/>
              <a:cs typeface="Tahoma" panose="020B0604030504040204" pitchFamily="34" charset="0"/>
            </a:endParaRPr>
          </a:p>
          <a:p>
            <a:pPr algn="ctr">
              <a:buFontTx/>
              <a:buNone/>
              <a:defRPr/>
            </a:pPr>
            <a:endParaRPr lang="en-US" altLang="en-US" sz="2400" dirty="0"/>
          </a:p>
          <a:p>
            <a:pPr algn="ctr">
              <a:buFontTx/>
              <a:buNone/>
              <a:defRPr/>
            </a:pPr>
            <a:r>
              <a:rPr lang="en-US" altLang="en-US" sz="2400" dirty="0"/>
              <a:t>Edwina Yang</a:t>
            </a:r>
          </a:p>
          <a:p>
            <a:pPr algn="ctr">
              <a:buFontTx/>
              <a:buNone/>
              <a:defRPr/>
            </a:pPr>
            <a:r>
              <a:rPr lang="en-US" altLang="en-US" sz="2400" dirty="0"/>
              <a:t>Business Support Officer</a:t>
            </a:r>
          </a:p>
          <a:p>
            <a:pPr algn="ctr">
              <a:buFontTx/>
              <a:buNone/>
              <a:defRPr/>
            </a:pPr>
            <a:r>
              <a:rPr lang="en-US" altLang="en-US" sz="2400" dirty="0"/>
              <a:t>Tel: </a:t>
            </a:r>
            <a:r>
              <a:rPr lang="en-US" sz="2400" dirty="0"/>
              <a:t>9725 0222</a:t>
            </a:r>
            <a:endParaRPr lang="en-US" altLang="en-US" sz="2400" dirty="0"/>
          </a:p>
          <a:p>
            <a:pPr algn="ctr">
              <a:buFontTx/>
              <a:buNone/>
              <a:defRPr/>
            </a:pPr>
            <a:r>
              <a:rPr lang="en-US" altLang="en-US" sz="2400" dirty="0"/>
              <a:t>Email: </a:t>
            </a:r>
            <a:r>
              <a:rPr lang="en-US" altLang="en-US" sz="2400" dirty="0">
                <a:hlinkClick r:id="rId5"/>
              </a:rPr>
              <a:t>clubgrants@fairfieldcity.nsw.gov.au</a:t>
            </a:r>
            <a:r>
              <a:rPr lang="en-US" altLang="en-US" sz="2400" dirty="0"/>
              <a:t> </a:t>
            </a:r>
          </a:p>
          <a:p>
            <a:pPr algn="ctr">
              <a:buFontTx/>
              <a:buNone/>
              <a:defRPr/>
            </a:pPr>
            <a:endParaRPr lang="en-US" altLang="en-US" dirty="0"/>
          </a:p>
          <a:p>
            <a:pPr>
              <a:buFontTx/>
              <a:buNone/>
              <a:defRPr/>
            </a:pPr>
            <a:endParaRPr lang="en-US" altLang="en-US" dirty="0"/>
          </a:p>
        </p:txBody>
      </p:sp>
      <p:pic>
        <p:nvPicPr>
          <p:cNvPr id="44037" name="Picture 7" descr="C:\Users\sbressa\AppData\Local\Microsoft\Windows\INetCache\Content.Outlook\QL01V8HM\ClubGRANTS Landscape (0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86" y="427038"/>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89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nodeType="afterGroup">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additive="base">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additive="base">
                                        <p:cTn id="21"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 calcmode="lin" valueType="num">
                                      <p:cBhvr additive="base">
                                        <p:cTn id="26"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7" end="7"/>
                                            </p:txEl>
                                          </p:spTgt>
                                        </p:tgtEl>
                                        <p:attrNameLst>
                                          <p:attrName>style.visibility</p:attrName>
                                        </p:attrNameLst>
                                      </p:cBhvr>
                                      <p:to>
                                        <p:strVal val="visible"/>
                                      </p:to>
                                    </p:set>
                                    <p:anim calcmode="lin" valueType="num">
                                      <p:cBhvr additive="base">
                                        <p:cTn id="43"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8" end="8"/>
                                            </p:txEl>
                                          </p:spTgt>
                                        </p:tgtEl>
                                        <p:attrNameLst>
                                          <p:attrName>style.visibility</p:attrName>
                                        </p:attrNameLst>
                                      </p:cBhvr>
                                      <p:to>
                                        <p:strVal val="visible"/>
                                      </p:to>
                                    </p:set>
                                    <p:anim calcmode="lin" valueType="num">
                                      <p:cBhvr additive="base">
                                        <p:cTn id="49"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1">
                                            <p:txEl>
                                              <p:pRg st="9" end="9"/>
                                            </p:txEl>
                                          </p:spTgt>
                                        </p:tgtEl>
                                        <p:attrNameLst>
                                          <p:attrName>style.visibility</p:attrName>
                                        </p:attrNameLst>
                                      </p:cBhvr>
                                      <p:to>
                                        <p:strVal val="visible"/>
                                      </p:to>
                                    </p:set>
                                    <p:anim calcmode="lin" valueType="num">
                                      <p:cBhvr additive="base">
                                        <p:cTn id="55" dur="10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291">
                                            <p:txEl>
                                              <p:pRg st="10" end="10"/>
                                            </p:txEl>
                                          </p:spTgt>
                                        </p:tgtEl>
                                        <p:attrNameLst>
                                          <p:attrName>style.visibility</p:attrName>
                                        </p:attrNameLst>
                                      </p:cBhvr>
                                      <p:to>
                                        <p:strVal val="visible"/>
                                      </p:to>
                                    </p:set>
                                    <p:anim calcmode="lin" valueType="num">
                                      <p:cBhvr additive="base">
                                        <p:cTn id="61" dur="10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22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2"/>
          <p:cNvSpPr>
            <a:spLocks noGrp="1" noChangeArrowheads="1"/>
          </p:cNvSpPr>
          <p:nvPr>
            <p:ph type="title"/>
          </p:nvPr>
        </p:nvSpPr>
        <p:spPr>
          <a:xfrm>
            <a:off x="1516086" y="1250950"/>
            <a:ext cx="6302375" cy="928688"/>
          </a:xfrm>
        </p:spPr>
        <p:txBody>
          <a:bodyPr>
            <a:normAutofit/>
          </a:bodyPr>
          <a:lstStyle/>
          <a:p>
            <a:r>
              <a:rPr lang="en-US" altLang="en-US" sz="2800" b="1" dirty="0">
                <a:latin typeface="Agenda-Bold" pitchFamily="2" charset="0"/>
                <a:cs typeface="Tahoma" panose="020B0604030504040204" pitchFamily="34" charset="0"/>
              </a:rPr>
              <a:t>Contact Details – Funding Enquiries</a:t>
            </a:r>
          </a:p>
        </p:txBody>
      </p:sp>
      <p:sp>
        <p:nvSpPr>
          <p:cNvPr id="12291" name="Rectangle 3"/>
          <p:cNvSpPr>
            <a:spLocks noGrp="1" noChangeArrowheads="1"/>
          </p:cNvSpPr>
          <p:nvPr>
            <p:ph type="body" idx="1"/>
          </p:nvPr>
        </p:nvSpPr>
        <p:spPr>
          <a:xfrm>
            <a:off x="1640804" y="2000250"/>
            <a:ext cx="9027195" cy="4498974"/>
          </a:xfrm>
        </p:spPr>
        <p:txBody>
          <a:bodyPr>
            <a:normAutofit fontScale="77500" lnSpcReduction="20000"/>
          </a:bodyPr>
          <a:lstStyle/>
          <a:p>
            <a:pPr marL="0" indent="0">
              <a:buNone/>
              <a:defRPr/>
            </a:pPr>
            <a:r>
              <a:rPr lang="en-US" altLang="en-US" sz="2400" dirty="0">
                <a:ea typeface="Tahoma" panose="020B0604030504040204" pitchFamily="34" charset="0"/>
                <a:cs typeface="Tahoma" panose="020B0604030504040204" pitchFamily="34" charset="0"/>
              </a:rPr>
              <a:t>For any questions around extension of progress reports, acquittal reports or changes to funding agreements – please contact the Funding Club.</a:t>
            </a:r>
            <a:endParaRPr lang="en-US" altLang="en-US" sz="2400" dirty="0"/>
          </a:p>
          <a:p>
            <a:pPr marL="0" indent="0">
              <a:buNone/>
              <a:defRPr/>
            </a:pPr>
            <a:r>
              <a:rPr lang="en-AU" sz="2400" b="1" dirty="0"/>
              <a:t>Participating clubs in the Fairfield LGA</a:t>
            </a:r>
          </a:p>
          <a:p>
            <a:r>
              <a:rPr lang="en-AU" sz="2400" dirty="0"/>
              <a:t>Fairfield RSL Club</a:t>
            </a:r>
          </a:p>
          <a:p>
            <a:r>
              <a:rPr lang="en-AU" sz="2400" dirty="0"/>
              <a:t>Cabra-Vale Diggers Club</a:t>
            </a:r>
          </a:p>
          <a:p>
            <a:r>
              <a:rPr lang="en-AU" sz="2400" dirty="0"/>
              <a:t>Mounties</a:t>
            </a:r>
          </a:p>
          <a:p>
            <a:r>
              <a:rPr lang="en-AU" sz="2400" dirty="0"/>
              <a:t>Mekong Mounties Group</a:t>
            </a:r>
          </a:p>
          <a:p>
            <a:r>
              <a:rPr lang="en-AU" sz="2400" dirty="0" err="1"/>
              <a:t>Triglav</a:t>
            </a:r>
            <a:r>
              <a:rPr lang="en-AU" sz="2400" dirty="0"/>
              <a:t> Mounties Group</a:t>
            </a:r>
          </a:p>
          <a:p>
            <a:r>
              <a:rPr lang="en-AU" sz="2400" dirty="0"/>
              <a:t>St Johns Park Bowling Club</a:t>
            </a:r>
          </a:p>
          <a:p>
            <a:r>
              <a:rPr lang="en-AU" sz="2400" dirty="0"/>
              <a:t>Canley Heights RSL</a:t>
            </a:r>
          </a:p>
          <a:p>
            <a:r>
              <a:rPr lang="en-AU" sz="2400" dirty="0"/>
              <a:t>Club Marconi</a:t>
            </a:r>
          </a:p>
          <a:p>
            <a:r>
              <a:rPr lang="en-AU" sz="2400" dirty="0"/>
              <a:t>Cabramatta Rugby Leagues Club</a:t>
            </a:r>
          </a:p>
          <a:p>
            <a:r>
              <a:rPr lang="en-AU" sz="2400" dirty="0"/>
              <a:t>Smithfield RSL</a:t>
            </a:r>
          </a:p>
          <a:p>
            <a:r>
              <a:rPr lang="en-AU" sz="2400" dirty="0"/>
              <a:t>Cabramatta Bowling Club</a:t>
            </a:r>
          </a:p>
          <a:p>
            <a:pPr marL="0" indent="0">
              <a:buNone/>
              <a:defRPr/>
            </a:pPr>
            <a:endParaRPr lang="en-US" altLang="en-US" dirty="0"/>
          </a:p>
          <a:p>
            <a:pPr>
              <a:buFontTx/>
              <a:buNone/>
              <a:defRPr/>
            </a:pPr>
            <a:endParaRPr lang="en-US" altLang="en-US" dirty="0"/>
          </a:p>
        </p:txBody>
      </p:sp>
      <p:pic>
        <p:nvPicPr>
          <p:cNvPr id="4403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086" y="427038"/>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73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additive="base">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4" fill="hold" grpId="0" nodeType="after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 calcmode="lin" valueType="num">
                                      <p:cBhvr additive="base">
                                        <p:cTn id="20"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291">
                                            <p:txEl>
                                              <p:pRg st="2" end="2"/>
                                            </p:txEl>
                                          </p:spTgt>
                                        </p:tgtEl>
                                        <p:attrNameLst>
                                          <p:attrName>style.visibility</p:attrName>
                                        </p:attrNameLst>
                                      </p:cBhvr>
                                      <p:to>
                                        <p:strVal val="visible"/>
                                      </p:to>
                                    </p:set>
                                    <p:anim calcmode="lin" valueType="num">
                                      <p:cBhvr additive="base">
                                        <p:cTn id="26"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291">
                                            <p:txEl>
                                              <p:pRg st="3" end="3"/>
                                            </p:txEl>
                                          </p:spTgt>
                                        </p:tgtEl>
                                        <p:attrNameLst>
                                          <p:attrName>style.visibility</p:attrName>
                                        </p:attrNameLst>
                                      </p:cBhvr>
                                      <p:to>
                                        <p:strVal val="visible"/>
                                      </p:to>
                                    </p:set>
                                    <p:anim calcmode="lin" valueType="num">
                                      <p:cBhvr additive="base">
                                        <p:cTn id="32"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291">
                                            <p:txEl>
                                              <p:pRg st="4" end="4"/>
                                            </p:txEl>
                                          </p:spTgt>
                                        </p:tgtEl>
                                        <p:attrNameLst>
                                          <p:attrName>style.visibility</p:attrName>
                                        </p:attrNameLst>
                                      </p:cBhvr>
                                      <p:to>
                                        <p:strVal val="visible"/>
                                      </p:to>
                                    </p:set>
                                    <p:anim calcmode="lin" valueType="num">
                                      <p:cBhvr additive="base">
                                        <p:cTn id="38"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291">
                                            <p:txEl>
                                              <p:pRg st="5" end="5"/>
                                            </p:txEl>
                                          </p:spTgt>
                                        </p:tgtEl>
                                        <p:attrNameLst>
                                          <p:attrName>style.visibility</p:attrName>
                                        </p:attrNameLst>
                                      </p:cBhvr>
                                      <p:to>
                                        <p:strVal val="visible"/>
                                      </p:to>
                                    </p:set>
                                    <p:anim calcmode="lin" valueType="num">
                                      <p:cBhvr additive="base">
                                        <p:cTn id="44"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291">
                                            <p:txEl>
                                              <p:pRg st="6" end="6"/>
                                            </p:txEl>
                                          </p:spTgt>
                                        </p:tgtEl>
                                        <p:attrNameLst>
                                          <p:attrName>style.visibility</p:attrName>
                                        </p:attrNameLst>
                                      </p:cBhvr>
                                      <p:to>
                                        <p:strVal val="visible"/>
                                      </p:to>
                                    </p:set>
                                    <p:anim calcmode="lin" valueType="num">
                                      <p:cBhvr additive="base">
                                        <p:cTn id="50"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291">
                                            <p:txEl>
                                              <p:pRg st="7" end="7"/>
                                            </p:txEl>
                                          </p:spTgt>
                                        </p:tgtEl>
                                        <p:attrNameLst>
                                          <p:attrName>style.visibility</p:attrName>
                                        </p:attrNameLst>
                                      </p:cBhvr>
                                      <p:to>
                                        <p:strVal val="visible"/>
                                      </p:to>
                                    </p:set>
                                    <p:anim calcmode="lin" valueType="num">
                                      <p:cBhvr additive="base">
                                        <p:cTn id="56"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291">
                                            <p:txEl>
                                              <p:pRg st="8" end="8"/>
                                            </p:txEl>
                                          </p:spTgt>
                                        </p:tgtEl>
                                        <p:attrNameLst>
                                          <p:attrName>style.visibility</p:attrName>
                                        </p:attrNameLst>
                                      </p:cBhvr>
                                      <p:to>
                                        <p:strVal val="visible"/>
                                      </p:to>
                                    </p:set>
                                    <p:anim calcmode="lin" valueType="num">
                                      <p:cBhvr additive="base">
                                        <p:cTn id="62"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291">
                                            <p:txEl>
                                              <p:pRg st="9" end="9"/>
                                            </p:txEl>
                                          </p:spTgt>
                                        </p:tgtEl>
                                        <p:attrNameLst>
                                          <p:attrName>style.visibility</p:attrName>
                                        </p:attrNameLst>
                                      </p:cBhvr>
                                      <p:to>
                                        <p:strVal val="visible"/>
                                      </p:to>
                                    </p:set>
                                    <p:anim calcmode="lin" valueType="num">
                                      <p:cBhvr additive="base">
                                        <p:cTn id="68" dur="10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291">
                                            <p:txEl>
                                              <p:pRg st="10" end="10"/>
                                            </p:txEl>
                                          </p:spTgt>
                                        </p:tgtEl>
                                        <p:attrNameLst>
                                          <p:attrName>style.visibility</p:attrName>
                                        </p:attrNameLst>
                                      </p:cBhvr>
                                      <p:to>
                                        <p:strVal val="visible"/>
                                      </p:to>
                                    </p:set>
                                    <p:anim calcmode="lin" valueType="num">
                                      <p:cBhvr additive="base">
                                        <p:cTn id="74" dur="10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122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2291">
                                            <p:txEl>
                                              <p:pRg st="11" end="11"/>
                                            </p:txEl>
                                          </p:spTgt>
                                        </p:tgtEl>
                                        <p:attrNameLst>
                                          <p:attrName>style.visibility</p:attrName>
                                        </p:attrNameLst>
                                      </p:cBhvr>
                                      <p:to>
                                        <p:strVal val="visible"/>
                                      </p:to>
                                    </p:set>
                                    <p:anim calcmode="lin" valueType="num">
                                      <p:cBhvr additive="base">
                                        <p:cTn id="80" dur="10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122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291">
                                            <p:txEl>
                                              <p:pRg st="12" end="12"/>
                                            </p:txEl>
                                          </p:spTgt>
                                        </p:tgtEl>
                                        <p:attrNameLst>
                                          <p:attrName>style.visibility</p:attrName>
                                        </p:attrNameLst>
                                      </p:cBhvr>
                                      <p:to>
                                        <p:strVal val="visible"/>
                                      </p:to>
                                    </p:set>
                                    <p:anim calcmode="lin" valueType="num">
                                      <p:cBhvr additive="base">
                                        <p:cTn id="86" dur="1000" fill="hold"/>
                                        <p:tgtEl>
                                          <p:spTgt spid="12291">
                                            <p:txEl>
                                              <p:pRg st="12" end="12"/>
                                            </p:txEl>
                                          </p:spTgt>
                                        </p:tgtEl>
                                        <p:attrNameLst>
                                          <p:attrName>ppt_x</p:attrName>
                                        </p:attrNameLst>
                                      </p:cBhvr>
                                      <p:tavLst>
                                        <p:tav tm="0">
                                          <p:val>
                                            <p:strVal val="#ppt_x"/>
                                          </p:val>
                                        </p:tav>
                                        <p:tav tm="100000">
                                          <p:val>
                                            <p:strVal val="#ppt_x"/>
                                          </p:val>
                                        </p:tav>
                                      </p:tavLst>
                                    </p:anim>
                                    <p:anim calcmode="lin" valueType="num">
                                      <p:cBhvr additive="base">
                                        <p:cTn id="87" dur="1000" fill="hold"/>
                                        <p:tgtEl>
                                          <p:spTgt spid="122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2226" name="Title 1"/>
          <p:cNvSpPr>
            <a:spLocks noGrp="1"/>
          </p:cNvSpPr>
          <p:nvPr>
            <p:ph type="ctrTitle"/>
          </p:nvPr>
        </p:nvSpPr>
        <p:spPr>
          <a:xfrm>
            <a:off x="2002766" y="2973539"/>
            <a:ext cx="7772400" cy="2303463"/>
          </a:xfrm>
        </p:spPr>
        <p:txBody>
          <a:bodyPr>
            <a:normAutofit fontScale="90000"/>
          </a:bodyPr>
          <a:lstStyle/>
          <a:p>
            <a:br>
              <a:rPr lang="en-AU" altLang="en-US" sz="4400" b="1" dirty="0">
                <a:latin typeface="Agenda-Bold" pitchFamily="2" charset="0"/>
                <a:cs typeface="Tahoma" panose="020B0604030504040204" pitchFamily="34" charset="0"/>
              </a:rPr>
            </a:br>
            <a:br>
              <a:rPr lang="en-AU" altLang="en-US" sz="4400" b="1" dirty="0">
                <a:latin typeface="Agenda-Bold" pitchFamily="2" charset="0"/>
                <a:cs typeface="Tahoma" panose="020B0604030504040204" pitchFamily="34" charset="0"/>
              </a:rPr>
            </a:br>
            <a:br>
              <a:rPr lang="en-AU" altLang="en-US" sz="4400" b="1" dirty="0">
                <a:latin typeface="Agenda-Bold" pitchFamily="2" charset="0"/>
                <a:cs typeface="Tahoma" panose="020B0604030504040204" pitchFamily="34" charset="0"/>
              </a:rPr>
            </a:br>
            <a:r>
              <a:rPr lang="en-AU" altLang="en-US" sz="4400" b="1" dirty="0">
                <a:latin typeface="Agenda-Bold" pitchFamily="2" charset="0"/>
                <a:cs typeface="Tahoma" panose="020B0604030504040204" pitchFamily="34" charset="0"/>
              </a:rPr>
              <a:t>Grant Writing Tips! </a:t>
            </a:r>
            <a:br>
              <a:rPr lang="en-AU" altLang="en-US" sz="4400" b="1" dirty="0">
                <a:latin typeface="Agenda-Bold" pitchFamily="2" charset="0"/>
                <a:cs typeface="Tahoma" panose="020B0604030504040204" pitchFamily="34" charset="0"/>
              </a:rPr>
            </a:br>
            <a:br>
              <a:rPr lang="en-AU" altLang="en-US" sz="4400" b="1" dirty="0">
                <a:latin typeface="Agenda-Bold" pitchFamily="2" charset="0"/>
                <a:cs typeface="Tahoma" panose="020B0604030504040204" pitchFamily="34" charset="0"/>
              </a:rPr>
            </a:br>
            <a:br>
              <a:rPr lang="en-AU" altLang="en-US" sz="4400" b="1" dirty="0">
                <a:latin typeface="Agenda-Bold" pitchFamily="2" charset="0"/>
                <a:cs typeface="Tahoma" panose="020B0604030504040204" pitchFamily="34" charset="0"/>
              </a:rPr>
            </a:br>
            <a:r>
              <a:rPr lang="en-AU" altLang="en-US" sz="4400" b="1" dirty="0">
                <a:latin typeface="Agenda-Bold" pitchFamily="2" charset="0"/>
                <a:cs typeface="Tahoma" panose="020B0604030504040204" pitchFamily="34" charset="0"/>
              </a:rPr>
              <a:t>How to correctly </a:t>
            </a:r>
            <a:br>
              <a:rPr lang="en-AU" altLang="en-US" sz="4400" b="1" dirty="0">
                <a:latin typeface="Agenda-Bold" pitchFamily="2" charset="0"/>
                <a:cs typeface="Tahoma" panose="020B0604030504040204" pitchFamily="34" charset="0"/>
              </a:rPr>
            </a:br>
            <a:r>
              <a:rPr lang="en-AU" altLang="en-US" sz="4400" b="1" dirty="0">
                <a:latin typeface="Agenda-Bold" pitchFamily="2" charset="0"/>
                <a:cs typeface="Tahoma" panose="020B0604030504040204" pitchFamily="34" charset="0"/>
              </a:rPr>
              <a:t>complete an application, budget and workplan?</a:t>
            </a:r>
            <a:br>
              <a:rPr lang="en-AU" altLang="en-US" dirty="0">
                <a:latin typeface="Tahoma" panose="020B0604030504040204" pitchFamily="34" charset="0"/>
                <a:cs typeface="Tahoma" panose="020B0604030504040204" pitchFamily="34" charset="0"/>
              </a:rPr>
            </a:br>
            <a:endParaRPr lang="en-GB" altLang="en-US" dirty="0"/>
          </a:p>
        </p:txBody>
      </p:sp>
      <p:sp>
        <p:nvSpPr>
          <p:cNvPr id="52227" name="Subtitle 2"/>
          <p:cNvSpPr>
            <a:spLocks noGrp="1"/>
          </p:cNvSpPr>
          <p:nvPr>
            <p:ph type="subTitle" idx="1"/>
          </p:nvPr>
        </p:nvSpPr>
        <p:spPr>
          <a:xfrm>
            <a:off x="1084262" y="3973513"/>
            <a:ext cx="9278938" cy="4297362"/>
          </a:xfrm>
        </p:spPr>
        <p:txBody>
          <a:bodyPr/>
          <a:lstStyle/>
          <a:p>
            <a:endParaRPr lang="en-GB" altLang="en-US"/>
          </a:p>
          <a:p>
            <a:endParaRPr lang="en-GB" altLang="en-US"/>
          </a:p>
          <a:p>
            <a:endParaRPr lang="en-GB" altLang="en-US"/>
          </a:p>
          <a:p>
            <a:endParaRPr lang="en-GB" altLang="en-US"/>
          </a:p>
        </p:txBody>
      </p:sp>
    </p:spTree>
    <p:extLst>
      <p:ext uri="{BB962C8B-B14F-4D97-AF65-F5344CB8AC3E}">
        <p14:creationId xmlns:p14="http://schemas.microsoft.com/office/powerpoint/2010/main" val="3046447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3250" name="Title 1"/>
          <p:cNvSpPr>
            <a:spLocks noGrp="1"/>
          </p:cNvSpPr>
          <p:nvPr>
            <p:ph type="ctrTitle"/>
          </p:nvPr>
        </p:nvSpPr>
        <p:spPr>
          <a:xfrm>
            <a:off x="2279650" y="260350"/>
            <a:ext cx="7772400" cy="1722438"/>
          </a:xfrm>
        </p:spPr>
        <p:txBody>
          <a:bodyPr>
            <a:normAutofit/>
          </a:bodyPr>
          <a:lstStyle/>
          <a:p>
            <a:r>
              <a:rPr lang="en-GB" altLang="en-US" sz="3600" b="1" dirty="0">
                <a:latin typeface="Agenda-Bold" pitchFamily="2" charset="0"/>
              </a:rPr>
              <a:t>Funding Budget</a:t>
            </a:r>
          </a:p>
        </p:txBody>
      </p:sp>
      <p:sp>
        <p:nvSpPr>
          <p:cNvPr id="53251" name="Subtitle 2"/>
          <p:cNvSpPr>
            <a:spLocks noGrp="1"/>
          </p:cNvSpPr>
          <p:nvPr>
            <p:ph type="subTitle" idx="1"/>
          </p:nvPr>
        </p:nvSpPr>
        <p:spPr>
          <a:xfrm>
            <a:off x="2566988" y="2276475"/>
            <a:ext cx="7200900" cy="4032250"/>
          </a:xfrm>
        </p:spPr>
        <p:txBody>
          <a:bodyPr>
            <a:normAutofit/>
          </a:bodyPr>
          <a:lstStyle/>
          <a:p>
            <a:pPr marL="457200" indent="-457200" algn="l">
              <a:buFontTx/>
              <a:buChar char="•"/>
            </a:pPr>
            <a:r>
              <a:rPr lang="en-GB" altLang="en-US" dirty="0"/>
              <a:t>Be reasonable with amount requested</a:t>
            </a:r>
          </a:p>
          <a:p>
            <a:pPr marL="457200" indent="-457200" algn="l">
              <a:buFontTx/>
              <a:buChar char="•"/>
            </a:pPr>
            <a:r>
              <a:rPr lang="en-GB" altLang="en-US" dirty="0"/>
              <a:t>Provide a detailed budget – show all workings e.g. 10 x 2hr sessions @ $80.00 per session)</a:t>
            </a:r>
          </a:p>
          <a:p>
            <a:pPr marL="457200" indent="-457200" algn="l">
              <a:buFontTx/>
              <a:buChar char="•"/>
            </a:pPr>
            <a:r>
              <a:rPr lang="en-GB" altLang="en-US" dirty="0"/>
              <a:t>Itemise all expenditures with clarity</a:t>
            </a:r>
          </a:p>
          <a:p>
            <a:pPr marL="457200" indent="-457200" algn="l">
              <a:buFontTx/>
              <a:buChar char="•"/>
            </a:pPr>
            <a:r>
              <a:rPr lang="en-GB" altLang="en-US" dirty="0"/>
              <a:t>Income = expenditures</a:t>
            </a:r>
          </a:p>
          <a:p>
            <a:pPr marL="457200" indent="-457200" algn="l">
              <a:buFontTx/>
              <a:buChar char="•"/>
            </a:pPr>
            <a:r>
              <a:rPr lang="en-GB" altLang="en-US" dirty="0"/>
              <a:t>Outline in-kind contributions</a:t>
            </a:r>
          </a:p>
          <a:p>
            <a:pPr marL="457200" indent="-457200" algn="l">
              <a:buFontTx/>
              <a:buChar char="•"/>
            </a:pPr>
            <a:r>
              <a:rPr lang="en-GB" altLang="en-US" dirty="0"/>
              <a:t>Part-funding option if elected</a:t>
            </a:r>
          </a:p>
          <a:p>
            <a:pPr marL="457200" indent="-457200" algn="l">
              <a:buFontTx/>
              <a:buChar char="•"/>
            </a:pPr>
            <a:r>
              <a:rPr lang="en-US" altLang="en-US" dirty="0"/>
              <a:t>Make sure your numbers add up correctly</a:t>
            </a:r>
            <a:endParaRPr lang="en-GB" altLang="en-US" dirty="0"/>
          </a:p>
        </p:txBody>
      </p:sp>
      <p:pic>
        <p:nvPicPr>
          <p:cNvPr id="1026" name="Picture 2" descr="50,923 Budget Icon Illustration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2407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24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1981200" y="274639"/>
            <a:ext cx="8229600" cy="706437"/>
          </a:xfrm>
        </p:spPr>
        <p:txBody>
          <a:bodyPr>
            <a:normAutofit/>
          </a:bodyPr>
          <a:lstStyle/>
          <a:p>
            <a:r>
              <a:rPr lang="en-AU" altLang="en-US" sz="3200" b="1" dirty="0">
                <a:latin typeface="Agenda-Bold" pitchFamily="2" charset="0"/>
              </a:rPr>
              <a:t>Budget </a:t>
            </a:r>
            <a:r>
              <a:rPr lang="en-AU" altLang="en-US" sz="2400" b="1" dirty="0">
                <a:latin typeface="Agenda-Bold" pitchFamily="2" charset="0"/>
              </a:rPr>
              <a:t>(Poor Sample)</a:t>
            </a:r>
            <a:endParaRPr lang="en-AU" altLang="en-US" sz="2800" b="1" dirty="0">
              <a:latin typeface="Agenda-Bold"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1288220"/>
              </p:ext>
            </p:extLst>
          </p:nvPr>
        </p:nvGraphicFramePr>
        <p:xfrm>
          <a:off x="1981200" y="1285875"/>
          <a:ext cx="8229599" cy="4586287"/>
        </p:xfrm>
        <a:graphic>
          <a:graphicData uri="http://schemas.openxmlformats.org/drawingml/2006/table">
            <a:tbl>
              <a:tblPr>
                <a:tableStyleId>{69CF1AB2-1976-4502-BF36-3FF5EA218861}</a:tableStyleId>
              </a:tblPr>
              <a:tblGrid>
                <a:gridCol w="2059206">
                  <a:extLst>
                    <a:ext uri="{9D8B030D-6E8A-4147-A177-3AD203B41FA5}">
                      <a16:colId xmlns:a16="http://schemas.microsoft.com/office/drawing/2014/main" val="20000"/>
                    </a:ext>
                  </a:extLst>
                </a:gridCol>
                <a:gridCol w="1767562">
                  <a:extLst>
                    <a:ext uri="{9D8B030D-6E8A-4147-A177-3AD203B41FA5}">
                      <a16:colId xmlns:a16="http://schemas.microsoft.com/office/drawing/2014/main" val="20001"/>
                    </a:ext>
                  </a:extLst>
                </a:gridCol>
                <a:gridCol w="2350850">
                  <a:extLst>
                    <a:ext uri="{9D8B030D-6E8A-4147-A177-3AD203B41FA5}">
                      <a16:colId xmlns:a16="http://schemas.microsoft.com/office/drawing/2014/main" val="20002"/>
                    </a:ext>
                  </a:extLst>
                </a:gridCol>
                <a:gridCol w="2051981">
                  <a:extLst>
                    <a:ext uri="{9D8B030D-6E8A-4147-A177-3AD203B41FA5}">
                      <a16:colId xmlns:a16="http://schemas.microsoft.com/office/drawing/2014/main" val="20003"/>
                    </a:ext>
                  </a:extLst>
                </a:gridCol>
              </a:tblGrid>
              <a:tr h="496017">
                <a:tc>
                  <a:txBody>
                    <a:bodyPr/>
                    <a:lstStyle/>
                    <a:p>
                      <a:pPr algn="ctr"/>
                      <a:r>
                        <a:rPr lang="en-AU" sz="1400" b="1" dirty="0">
                          <a:effectLst/>
                        </a:rPr>
                        <a:t>Income Description</a:t>
                      </a:r>
                      <a:endParaRPr lang="en-AU" sz="1400" b="1" dirty="0">
                        <a:solidFill>
                          <a:srgbClr val="6600FF"/>
                        </a:solidFill>
                        <a:effectLst/>
                      </a:endParaRPr>
                    </a:p>
                  </a:txBody>
                  <a:tcPr marL="69302" marR="69302" marT="34646" marB="34646" anchor="ctr"/>
                </a:tc>
                <a:tc>
                  <a:txBody>
                    <a:bodyPr/>
                    <a:lstStyle/>
                    <a:p>
                      <a:pPr algn="ctr"/>
                      <a:r>
                        <a:rPr lang="en-AU" sz="1400" b="1" dirty="0">
                          <a:effectLst/>
                        </a:rPr>
                        <a:t>Amount</a:t>
                      </a:r>
                      <a:endParaRPr lang="en-AU" sz="1400" b="1" dirty="0">
                        <a:solidFill>
                          <a:srgbClr val="6600FF"/>
                        </a:solidFill>
                        <a:effectLst/>
                      </a:endParaRPr>
                    </a:p>
                  </a:txBody>
                  <a:tcPr marL="69302" marR="69302" marT="34646" marB="34646" anchor="ctr"/>
                </a:tc>
                <a:tc>
                  <a:txBody>
                    <a:bodyPr/>
                    <a:lstStyle/>
                    <a:p>
                      <a:pPr algn="ctr"/>
                      <a:r>
                        <a:rPr lang="en-AU" sz="1400" b="1">
                          <a:effectLst/>
                        </a:rPr>
                        <a:t>Expenditure Description</a:t>
                      </a:r>
                      <a:endParaRPr lang="en-AU" sz="1400" b="1">
                        <a:solidFill>
                          <a:srgbClr val="6600FF"/>
                        </a:solidFill>
                        <a:effectLst/>
                      </a:endParaRPr>
                    </a:p>
                  </a:txBody>
                  <a:tcPr marL="69302" marR="69302" marT="34646" marB="34646" anchor="ctr"/>
                </a:tc>
                <a:tc>
                  <a:txBody>
                    <a:bodyPr/>
                    <a:lstStyle/>
                    <a:p>
                      <a:pPr algn="ctr"/>
                      <a:r>
                        <a:rPr lang="en-AU" sz="1400" b="1" dirty="0">
                          <a:effectLst/>
                        </a:rPr>
                        <a:t>Amount</a:t>
                      </a:r>
                      <a:endParaRPr lang="en-AU" sz="1400" b="1" dirty="0">
                        <a:solidFill>
                          <a:srgbClr val="6600FF"/>
                        </a:solidFill>
                        <a:effectLst/>
                      </a:endParaRPr>
                    </a:p>
                  </a:txBody>
                  <a:tcPr marL="69302" marR="69302" marT="34646" marB="34646" anchor="ctr"/>
                </a:tc>
                <a:extLst>
                  <a:ext uri="{0D108BD9-81ED-4DB2-BD59-A6C34878D82A}">
                    <a16:rowId xmlns:a16="http://schemas.microsoft.com/office/drawing/2014/main" val="10000"/>
                  </a:ext>
                </a:extLst>
              </a:tr>
              <a:tr h="567048">
                <a:tc>
                  <a:txBody>
                    <a:bodyPr/>
                    <a:lstStyle/>
                    <a:p>
                      <a:r>
                        <a:rPr lang="en-AU" sz="1400">
                          <a:effectLst/>
                        </a:rPr>
                        <a:t>Fairfield ClubGRANTS</a:t>
                      </a:r>
                    </a:p>
                  </a:txBody>
                  <a:tcPr marL="69302" marR="69302" marT="34646" marB="34646" anchor="ctr"/>
                </a:tc>
                <a:tc>
                  <a:txBody>
                    <a:bodyPr/>
                    <a:lstStyle/>
                    <a:p>
                      <a:pPr algn="r"/>
                      <a:r>
                        <a:rPr lang="en-AU" sz="1400" dirty="0">
                          <a:effectLst/>
                        </a:rPr>
                        <a:t>$15,750.00</a:t>
                      </a:r>
                    </a:p>
                  </a:txBody>
                  <a:tcPr marL="69302" marR="72189" marT="34646" marB="34646" anchor="ctr"/>
                </a:tc>
                <a:tc>
                  <a:txBody>
                    <a:bodyPr/>
                    <a:lstStyle/>
                    <a:p>
                      <a:r>
                        <a:rPr lang="en-AU" sz="1400" dirty="0">
                          <a:effectLst/>
                        </a:rPr>
                        <a:t>Training</a:t>
                      </a:r>
                    </a:p>
                  </a:txBody>
                  <a:tcPr marL="69302" marR="69302" marT="34646" marB="34646" anchor="ctr"/>
                </a:tc>
                <a:tc>
                  <a:txBody>
                    <a:bodyPr/>
                    <a:lstStyle/>
                    <a:p>
                      <a:pPr algn="r"/>
                      <a:r>
                        <a:rPr lang="en-AU" sz="1400">
                          <a:effectLst/>
                        </a:rPr>
                        <a:t>$3,200.00</a:t>
                      </a:r>
                    </a:p>
                  </a:txBody>
                  <a:tcPr marL="69302" marR="72189" marT="34646" marB="34646" anchor="ctr"/>
                </a:tc>
                <a:extLst>
                  <a:ext uri="{0D108BD9-81ED-4DB2-BD59-A6C34878D82A}">
                    <a16:rowId xmlns:a16="http://schemas.microsoft.com/office/drawing/2014/main" val="10001"/>
                  </a:ext>
                </a:extLst>
              </a:tr>
              <a:tr h="504085">
                <a:tc>
                  <a:txBody>
                    <a:bodyPr/>
                    <a:lstStyle/>
                    <a:p>
                      <a:endParaRPr lang="en-AU" sz="1400" dirty="0">
                        <a:effectLst/>
                      </a:endParaRPr>
                    </a:p>
                  </a:txBody>
                  <a:tcPr marL="69302" marR="69302" marT="34646" marB="34646" anchor="ctr"/>
                </a:tc>
                <a:tc>
                  <a:txBody>
                    <a:bodyPr/>
                    <a:lstStyle/>
                    <a:p>
                      <a:endParaRPr lang="en-AU" sz="1400">
                        <a:effectLst/>
                      </a:endParaRPr>
                    </a:p>
                  </a:txBody>
                  <a:tcPr marL="69302" marR="69302" marT="34646" marB="34646" anchor="ctr"/>
                </a:tc>
                <a:tc>
                  <a:txBody>
                    <a:bodyPr/>
                    <a:lstStyle/>
                    <a:p>
                      <a:r>
                        <a:rPr lang="en-AU" sz="1400" dirty="0">
                          <a:effectLst/>
                        </a:rPr>
                        <a:t>Venue Hire</a:t>
                      </a:r>
                    </a:p>
                  </a:txBody>
                  <a:tcPr marL="69302" marR="69302" marT="34646" marB="34646" anchor="ctr"/>
                </a:tc>
                <a:tc>
                  <a:txBody>
                    <a:bodyPr/>
                    <a:lstStyle/>
                    <a:p>
                      <a:pPr algn="r"/>
                      <a:r>
                        <a:rPr lang="en-AU" sz="1400">
                          <a:effectLst/>
                        </a:rPr>
                        <a:t>$400.00</a:t>
                      </a:r>
                    </a:p>
                  </a:txBody>
                  <a:tcPr marL="69302" marR="72189" marT="34646" marB="34646" anchor="ctr"/>
                </a:tc>
                <a:extLst>
                  <a:ext uri="{0D108BD9-81ED-4DB2-BD59-A6C34878D82A}">
                    <a16:rowId xmlns:a16="http://schemas.microsoft.com/office/drawing/2014/main" val="10002"/>
                  </a:ext>
                </a:extLst>
              </a:tr>
              <a:tr h="792133">
                <a:tc>
                  <a:txBody>
                    <a:bodyPr/>
                    <a:lstStyle/>
                    <a:p>
                      <a:endParaRPr lang="en-AU" sz="1400">
                        <a:effectLst/>
                      </a:endParaRPr>
                    </a:p>
                  </a:txBody>
                  <a:tcPr marL="69302" marR="69302" marT="34646" marB="34646" anchor="ctr"/>
                </a:tc>
                <a:tc>
                  <a:txBody>
                    <a:bodyPr/>
                    <a:lstStyle/>
                    <a:p>
                      <a:endParaRPr lang="en-AU" sz="1400">
                        <a:effectLst/>
                      </a:endParaRPr>
                    </a:p>
                  </a:txBody>
                  <a:tcPr marL="69302" marR="69302" marT="34646" marB="34646" anchor="ctr"/>
                </a:tc>
                <a:tc>
                  <a:txBody>
                    <a:bodyPr/>
                    <a:lstStyle/>
                    <a:p>
                      <a:r>
                        <a:rPr lang="en-AU" sz="1400" dirty="0">
                          <a:effectLst/>
                        </a:rPr>
                        <a:t>Refreshments for Training Workshops</a:t>
                      </a:r>
                    </a:p>
                  </a:txBody>
                  <a:tcPr marL="69302" marR="69302" marT="34646" marB="34646" anchor="ctr"/>
                </a:tc>
                <a:tc>
                  <a:txBody>
                    <a:bodyPr/>
                    <a:lstStyle/>
                    <a:p>
                      <a:pPr algn="r"/>
                      <a:r>
                        <a:rPr lang="en-AU" sz="1400" dirty="0">
                          <a:effectLst/>
                        </a:rPr>
                        <a:t>$600.00</a:t>
                      </a:r>
                    </a:p>
                  </a:txBody>
                  <a:tcPr marL="69302" marR="72189" marT="34646" marB="34646" anchor="ctr"/>
                </a:tc>
                <a:extLst>
                  <a:ext uri="{0D108BD9-81ED-4DB2-BD59-A6C34878D82A}">
                    <a16:rowId xmlns:a16="http://schemas.microsoft.com/office/drawing/2014/main" val="10003"/>
                  </a:ext>
                </a:extLst>
              </a:tr>
              <a:tr h="864145">
                <a:tc>
                  <a:txBody>
                    <a:bodyPr/>
                    <a:lstStyle/>
                    <a:p>
                      <a:endParaRPr lang="en-AU" sz="1400">
                        <a:effectLst/>
                      </a:endParaRPr>
                    </a:p>
                  </a:txBody>
                  <a:tcPr marL="69302" marR="69302" marT="34646" marB="34646" anchor="ctr"/>
                </a:tc>
                <a:tc>
                  <a:txBody>
                    <a:bodyPr/>
                    <a:lstStyle/>
                    <a:p>
                      <a:endParaRPr lang="en-AU" sz="1400">
                        <a:effectLst/>
                      </a:endParaRPr>
                    </a:p>
                  </a:txBody>
                  <a:tcPr marL="69302" marR="69302" marT="34646" marB="34646" anchor="ctr"/>
                </a:tc>
                <a:tc>
                  <a:txBody>
                    <a:bodyPr/>
                    <a:lstStyle/>
                    <a:p>
                      <a:r>
                        <a:rPr lang="en-AU" sz="1400" dirty="0">
                          <a:effectLst/>
                        </a:rPr>
                        <a:t>Design and print flyers and posters for promotion of activities</a:t>
                      </a:r>
                    </a:p>
                  </a:txBody>
                  <a:tcPr marL="69302" marR="69302" marT="34646" marB="34646" anchor="ctr"/>
                </a:tc>
                <a:tc>
                  <a:txBody>
                    <a:bodyPr/>
                    <a:lstStyle/>
                    <a:p>
                      <a:pPr algn="r"/>
                      <a:r>
                        <a:rPr lang="en-AU" sz="1400" dirty="0">
                          <a:effectLst/>
                        </a:rPr>
                        <a:t>$300.00</a:t>
                      </a:r>
                    </a:p>
                  </a:txBody>
                  <a:tcPr marL="69302" marR="72189" marT="34646" marB="34646" anchor="ctr"/>
                </a:tc>
                <a:extLst>
                  <a:ext uri="{0D108BD9-81ED-4DB2-BD59-A6C34878D82A}">
                    <a16:rowId xmlns:a16="http://schemas.microsoft.com/office/drawing/2014/main" val="10004"/>
                  </a:ext>
                </a:extLst>
              </a:tr>
              <a:tr h="514757">
                <a:tc>
                  <a:txBody>
                    <a:bodyPr/>
                    <a:lstStyle/>
                    <a:p>
                      <a:endParaRPr lang="en-AU" sz="1400">
                        <a:effectLst/>
                      </a:endParaRPr>
                    </a:p>
                  </a:txBody>
                  <a:tcPr marL="69302" marR="69302" marT="34646" marB="34646" anchor="ctr"/>
                </a:tc>
                <a:tc>
                  <a:txBody>
                    <a:bodyPr/>
                    <a:lstStyle/>
                    <a:p>
                      <a:endParaRPr lang="en-AU" sz="1400">
                        <a:effectLst/>
                      </a:endParaRPr>
                    </a:p>
                  </a:txBody>
                  <a:tcPr marL="69302" marR="69302" marT="34646" marB="34646" anchor="ctr"/>
                </a:tc>
                <a:tc>
                  <a:txBody>
                    <a:bodyPr/>
                    <a:lstStyle/>
                    <a:p>
                      <a:r>
                        <a:rPr lang="en-AU" sz="1400" dirty="0">
                          <a:effectLst/>
                        </a:rPr>
                        <a:t>Administration</a:t>
                      </a:r>
                    </a:p>
                  </a:txBody>
                  <a:tcPr marL="69302" marR="69302" marT="34646" marB="34646" anchor="ctr"/>
                </a:tc>
                <a:tc>
                  <a:txBody>
                    <a:bodyPr/>
                    <a:lstStyle/>
                    <a:p>
                      <a:pPr algn="r"/>
                      <a:r>
                        <a:rPr lang="en-AU" sz="1400" dirty="0">
                          <a:effectLst/>
                        </a:rPr>
                        <a:t>$1,250.00</a:t>
                      </a:r>
                    </a:p>
                  </a:txBody>
                  <a:tcPr marL="69302" marR="72189" marT="34646" marB="34646" anchor="ctr"/>
                </a:tc>
                <a:extLst>
                  <a:ext uri="{0D108BD9-81ED-4DB2-BD59-A6C34878D82A}">
                    <a16:rowId xmlns:a16="http://schemas.microsoft.com/office/drawing/2014/main" val="10005"/>
                  </a:ext>
                </a:extLst>
              </a:tr>
              <a:tr h="565424">
                <a:tc>
                  <a:txBody>
                    <a:bodyPr/>
                    <a:lstStyle/>
                    <a:p>
                      <a:endParaRPr lang="en-AU" sz="1400">
                        <a:effectLst/>
                      </a:endParaRPr>
                    </a:p>
                  </a:txBody>
                  <a:tcPr marL="69302" marR="69302" marT="34646" marB="34646" anchor="ctr"/>
                </a:tc>
                <a:tc>
                  <a:txBody>
                    <a:bodyPr/>
                    <a:lstStyle/>
                    <a:p>
                      <a:endParaRPr lang="en-AU" sz="1400">
                        <a:effectLst/>
                      </a:endParaRPr>
                    </a:p>
                  </a:txBody>
                  <a:tcPr marL="69302" marR="69302" marT="34646" marB="34646" anchor="ctr"/>
                </a:tc>
                <a:tc>
                  <a:txBody>
                    <a:bodyPr/>
                    <a:lstStyle/>
                    <a:p>
                      <a:r>
                        <a:rPr lang="en-AU" sz="1400" dirty="0">
                          <a:effectLst/>
                        </a:rPr>
                        <a:t>Salary</a:t>
                      </a:r>
                      <a:r>
                        <a:rPr lang="en-AU" sz="1400" baseline="0" dirty="0">
                          <a:effectLst/>
                        </a:rPr>
                        <a:t> for Coordinator</a:t>
                      </a:r>
                      <a:endParaRPr lang="en-AU" sz="1400" dirty="0">
                        <a:effectLst/>
                      </a:endParaRPr>
                    </a:p>
                  </a:txBody>
                  <a:tcPr marL="69302" marR="69302" marT="34646" marB="34646" anchor="ctr"/>
                </a:tc>
                <a:tc>
                  <a:txBody>
                    <a:bodyPr/>
                    <a:lstStyle/>
                    <a:p>
                      <a:pPr algn="r"/>
                      <a:r>
                        <a:rPr lang="en-AU" sz="1400" dirty="0">
                          <a:effectLst/>
                        </a:rPr>
                        <a:t>$10,000.00</a:t>
                      </a:r>
                    </a:p>
                  </a:txBody>
                  <a:tcPr marL="69302" marR="72189" marT="34646" marB="34646" anchor="ctr"/>
                </a:tc>
                <a:extLst>
                  <a:ext uri="{0D108BD9-81ED-4DB2-BD59-A6C34878D82A}">
                    <a16:rowId xmlns:a16="http://schemas.microsoft.com/office/drawing/2014/main" val="10006"/>
                  </a:ext>
                </a:extLst>
              </a:tr>
              <a:tr h="282678">
                <a:tc>
                  <a:txBody>
                    <a:bodyPr/>
                    <a:lstStyle/>
                    <a:p>
                      <a:r>
                        <a:rPr lang="en-AU" sz="1400" dirty="0">
                          <a:effectLst/>
                        </a:rPr>
                        <a:t>Total</a:t>
                      </a:r>
                    </a:p>
                  </a:txBody>
                  <a:tcPr marL="69302" marR="69302" marT="34646" marB="34646" anchor="ctr"/>
                </a:tc>
                <a:tc>
                  <a:txBody>
                    <a:bodyPr/>
                    <a:lstStyle/>
                    <a:p>
                      <a:pPr algn="r"/>
                      <a:r>
                        <a:rPr lang="en-AU" sz="1400" dirty="0">
                          <a:effectLst/>
                        </a:rPr>
                        <a:t>$15,750.00</a:t>
                      </a:r>
                    </a:p>
                  </a:txBody>
                  <a:tcPr marL="69302" marR="72189" marT="34646" marB="34646" anchor="ctr"/>
                </a:tc>
                <a:tc>
                  <a:txBody>
                    <a:bodyPr/>
                    <a:lstStyle/>
                    <a:p>
                      <a:endParaRPr lang="en-AU" sz="1400" dirty="0">
                        <a:effectLst/>
                      </a:endParaRPr>
                    </a:p>
                  </a:txBody>
                  <a:tcPr marL="69302" marR="69302" marT="34646" marB="34646" anchor="ctr"/>
                </a:tc>
                <a:tc>
                  <a:txBody>
                    <a:bodyPr/>
                    <a:lstStyle/>
                    <a:p>
                      <a:pPr algn="r"/>
                      <a:r>
                        <a:rPr lang="en-AU" sz="1400" dirty="0">
                          <a:effectLst/>
                        </a:rPr>
                        <a:t>$15,750.00</a:t>
                      </a:r>
                    </a:p>
                  </a:txBody>
                  <a:tcPr marL="69302" marR="72189" marT="34646" marB="34646"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90011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1981200" y="274639"/>
            <a:ext cx="8229600" cy="706437"/>
          </a:xfrm>
        </p:spPr>
        <p:txBody>
          <a:bodyPr>
            <a:normAutofit/>
          </a:bodyPr>
          <a:lstStyle/>
          <a:p>
            <a:r>
              <a:rPr lang="en-AU" altLang="en-US" sz="3200" b="1" dirty="0">
                <a:latin typeface="Agenda-Bold" pitchFamily="2" charset="0"/>
              </a:rPr>
              <a:t>Budget </a:t>
            </a:r>
            <a:r>
              <a:rPr lang="en-AU" altLang="en-US" sz="2400" b="1" dirty="0">
                <a:latin typeface="Agenda-Bold" pitchFamily="2" charset="0"/>
              </a:rPr>
              <a:t>(Good Sample)</a:t>
            </a:r>
            <a:endParaRPr lang="en-AU" altLang="en-US" sz="3200" b="1" dirty="0">
              <a:latin typeface="Agenda-Bold"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4346323"/>
              </p:ext>
            </p:extLst>
          </p:nvPr>
        </p:nvGraphicFramePr>
        <p:xfrm>
          <a:off x="1981200" y="1285875"/>
          <a:ext cx="8229599" cy="4946649"/>
        </p:xfrm>
        <a:graphic>
          <a:graphicData uri="http://schemas.openxmlformats.org/drawingml/2006/table">
            <a:tbl>
              <a:tblPr>
                <a:tableStyleId>{69CF1AB2-1976-4502-BF36-3FF5EA218861}</a:tableStyleId>
              </a:tblPr>
              <a:tblGrid>
                <a:gridCol w="2059206">
                  <a:extLst>
                    <a:ext uri="{9D8B030D-6E8A-4147-A177-3AD203B41FA5}">
                      <a16:colId xmlns:a16="http://schemas.microsoft.com/office/drawing/2014/main" val="20000"/>
                    </a:ext>
                  </a:extLst>
                </a:gridCol>
                <a:gridCol w="1335514">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gridCol w="1162471">
                  <a:extLst>
                    <a:ext uri="{9D8B030D-6E8A-4147-A177-3AD203B41FA5}">
                      <a16:colId xmlns:a16="http://schemas.microsoft.com/office/drawing/2014/main" val="20003"/>
                    </a:ext>
                  </a:extLst>
                </a:gridCol>
              </a:tblGrid>
              <a:tr h="496047">
                <a:tc>
                  <a:txBody>
                    <a:bodyPr/>
                    <a:lstStyle/>
                    <a:p>
                      <a:pPr algn="ctr"/>
                      <a:r>
                        <a:rPr lang="en-AU" sz="1400" dirty="0">
                          <a:effectLst/>
                        </a:rPr>
                        <a:t>Income Description</a:t>
                      </a:r>
                      <a:endParaRPr lang="en-AU" sz="1400" dirty="0">
                        <a:solidFill>
                          <a:schemeClr val="tx1"/>
                        </a:solidFill>
                        <a:effectLst/>
                      </a:endParaRPr>
                    </a:p>
                  </a:txBody>
                  <a:tcPr marL="69302" marR="69302" marT="34648" marB="34648" anchor="ctr"/>
                </a:tc>
                <a:tc>
                  <a:txBody>
                    <a:bodyPr/>
                    <a:lstStyle/>
                    <a:p>
                      <a:pPr algn="ctr"/>
                      <a:r>
                        <a:rPr lang="en-AU" sz="1400" dirty="0">
                          <a:effectLst/>
                        </a:rPr>
                        <a:t>Amount</a:t>
                      </a:r>
                      <a:endParaRPr lang="en-AU" sz="1400" dirty="0">
                        <a:solidFill>
                          <a:schemeClr val="tx1"/>
                        </a:solidFill>
                        <a:effectLst/>
                      </a:endParaRPr>
                    </a:p>
                  </a:txBody>
                  <a:tcPr marL="69302" marR="69302" marT="34648" marB="34648" anchor="ctr"/>
                </a:tc>
                <a:tc>
                  <a:txBody>
                    <a:bodyPr/>
                    <a:lstStyle/>
                    <a:p>
                      <a:pPr algn="ctr"/>
                      <a:r>
                        <a:rPr lang="en-AU" sz="1400" dirty="0">
                          <a:effectLst/>
                        </a:rPr>
                        <a:t>Expenditure Description</a:t>
                      </a:r>
                      <a:endParaRPr lang="en-AU" sz="1400" dirty="0">
                        <a:solidFill>
                          <a:schemeClr val="tx1"/>
                        </a:solidFill>
                        <a:effectLst/>
                      </a:endParaRPr>
                    </a:p>
                  </a:txBody>
                  <a:tcPr marL="69302" marR="69302" marT="34648" marB="34648" anchor="ctr"/>
                </a:tc>
                <a:tc>
                  <a:txBody>
                    <a:bodyPr/>
                    <a:lstStyle/>
                    <a:p>
                      <a:pPr algn="ctr"/>
                      <a:r>
                        <a:rPr lang="en-AU" sz="1400" dirty="0">
                          <a:effectLst/>
                        </a:rPr>
                        <a:t>Amount</a:t>
                      </a:r>
                      <a:endParaRPr lang="en-AU" sz="1400" dirty="0">
                        <a:solidFill>
                          <a:schemeClr val="tx1"/>
                        </a:solidFill>
                        <a:effectLst/>
                      </a:endParaRPr>
                    </a:p>
                  </a:txBody>
                  <a:tcPr marL="69302" marR="69302" marT="34648" marB="34648" anchor="ctr"/>
                </a:tc>
                <a:extLst>
                  <a:ext uri="{0D108BD9-81ED-4DB2-BD59-A6C34878D82A}">
                    <a16:rowId xmlns:a16="http://schemas.microsoft.com/office/drawing/2014/main" val="10000"/>
                  </a:ext>
                </a:extLst>
              </a:tr>
              <a:tr h="783132">
                <a:tc>
                  <a:txBody>
                    <a:bodyPr/>
                    <a:lstStyle/>
                    <a:p>
                      <a:r>
                        <a:rPr lang="en-AU" sz="1400" dirty="0">
                          <a:effectLst/>
                        </a:rPr>
                        <a:t>Fairfield </a:t>
                      </a:r>
                      <a:r>
                        <a:rPr lang="en-AU" sz="1400" dirty="0" err="1">
                          <a:effectLst/>
                        </a:rPr>
                        <a:t>ClubGRANTS</a:t>
                      </a:r>
                      <a:endParaRPr lang="en-AU" sz="1400" dirty="0">
                        <a:solidFill>
                          <a:schemeClr val="tx1"/>
                        </a:solidFill>
                        <a:effectLst/>
                      </a:endParaRPr>
                    </a:p>
                  </a:txBody>
                  <a:tcPr marL="69302" marR="69302" marT="34648" marB="34648" anchor="ctr"/>
                </a:tc>
                <a:tc>
                  <a:txBody>
                    <a:bodyPr/>
                    <a:lstStyle/>
                    <a:p>
                      <a:pPr algn="r"/>
                      <a:r>
                        <a:rPr lang="en-AU" sz="1400" dirty="0">
                          <a:effectLst/>
                        </a:rPr>
                        <a:t>$15,750.00</a:t>
                      </a:r>
                      <a:endParaRPr lang="en-AU" sz="1400" dirty="0">
                        <a:solidFill>
                          <a:schemeClr val="tx1"/>
                        </a:solidFill>
                        <a:effectLst/>
                      </a:endParaRPr>
                    </a:p>
                  </a:txBody>
                  <a:tcPr marL="69302" marR="72189" marT="34648" marB="34648" anchor="ctr"/>
                </a:tc>
                <a:tc>
                  <a:txBody>
                    <a:bodyPr/>
                    <a:lstStyle/>
                    <a:p>
                      <a:r>
                        <a:rPr lang="en-AU" sz="1400" dirty="0">
                          <a:effectLst/>
                        </a:rPr>
                        <a:t>Training for 15 participants delivered by TAFE Trainers @$320 per session x 10</a:t>
                      </a:r>
                      <a:r>
                        <a:rPr lang="en-AU" sz="1400" baseline="0" dirty="0">
                          <a:effectLst/>
                        </a:rPr>
                        <a:t> sessions</a:t>
                      </a:r>
                      <a:endParaRPr lang="en-AU" sz="1400" dirty="0">
                        <a:solidFill>
                          <a:schemeClr val="tx1"/>
                        </a:solidFill>
                        <a:effectLst/>
                      </a:endParaRPr>
                    </a:p>
                  </a:txBody>
                  <a:tcPr marL="69302" marR="69302" marT="34648" marB="34648" anchor="ctr"/>
                </a:tc>
                <a:tc>
                  <a:txBody>
                    <a:bodyPr/>
                    <a:lstStyle/>
                    <a:p>
                      <a:pPr algn="r"/>
                      <a:r>
                        <a:rPr lang="en-AU" sz="1400">
                          <a:effectLst/>
                        </a:rPr>
                        <a:t>$3,200.00</a:t>
                      </a:r>
                      <a:endParaRPr lang="en-AU" sz="1400">
                        <a:solidFill>
                          <a:schemeClr val="tx1"/>
                        </a:solidFill>
                        <a:effectLst/>
                      </a:endParaRPr>
                    </a:p>
                  </a:txBody>
                  <a:tcPr marL="69302" marR="72189" marT="34648" marB="34648" anchor="ctr"/>
                </a:tc>
                <a:extLst>
                  <a:ext uri="{0D108BD9-81ED-4DB2-BD59-A6C34878D82A}">
                    <a16:rowId xmlns:a16="http://schemas.microsoft.com/office/drawing/2014/main" val="10001"/>
                  </a:ext>
                </a:extLst>
              </a:tr>
              <a:tr h="652423">
                <a:tc>
                  <a:txBody>
                    <a:bodyPr/>
                    <a:lstStyle/>
                    <a:p>
                      <a:endParaRPr lang="en-AU" sz="1400">
                        <a:solidFill>
                          <a:schemeClr val="tx1"/>
                        </a:solidFill>
                        <a:effectLst/>
                      </a:endParaRPr>
                    </a:p>
                  </a:txBody>
                  <a:tcPr marL="69302" marR="69302" marT="34648" marB="34648" anchor="ctr"/>
                </a:tc>
                <a:tc>
                  <a:txBody>
                    <a:bodyPr/>
                    <a:lstStyle/>
                    <a:p>
                      <a:endParaRPr lang="en-AU" sz="1400">
                        <a:solidFill>
                          <a:schemeClr val="tx1"/>
                        </a:solidFill>
                        <a:effectLst/>
                      </a:endParaRPr>
                    </a:p>
                  </a:txBody>
                  <a:tcPr marL="69302" marR="69302" marT="34648" marB="34648" anchor="ctr"/>
                </a:tc>
                <a:tc>
                  <a:txBody>
                    <a:bodyPr/>
                    <a:lstStyle/>
                    <a:p>
                      <a:r>
                        <a:rPr lang="en-AU" sz="1400" dirty="0">
                          <a:effectLst/>
                        </a:rPr>
                        <a:t>Venue Hire – Community Centre @$10/hour x 40 hours </a:t>
                      </a:r>
                      <a:endParaRPr lang="en-AU" sz="1400" dirty="0">
                        <a:solidFill>
                          <a:schemeClr val="tx1"/>
                        </a:solidFill>
                        <a:effectLst/>
                      </a:endParaRPr>
                    </a:p>
                  </a:txBody>
                  <a:tcPr marL="69302" marR="69302" marT="34648" marB="34648" anchor="ctr"/>
                </a:tc>
                <a:tc>
                  <a:txBody>
                    <a:bodyPr/>
                    <a:lstStyle/>
                    <a:p>
                      <a:pPr algn="r"/>
                      <a:r>
                        <a:rPr lang="en-AU" sz="1400" dirty="0">
                          <a:effectLst/>
                        </a:rPr>
                        <a:t>$400.00</a:t>
                      </a:r>
                      <a:endParaRPr lang="en-AU" sz="1400" dirty="0">
                        <a:solidFill>
                          <a:schemeClr val="tx1"/>
                        </a:solidFill>
                        <a:effectLst/>
                      </a:endParaRPr>
                    </a:p>
                  </a:txBody>
                  <a:tcPr marL="69302" marR="72189" marT="34648" marB="34648" anchor="ctr"/>
                </a:tc>
                <a:extLst>
                  <a:ext uri="{0D108BD9-81ED-4DB2-BD59-A6C34878D82A}">
                    <a16:rowId xmlns:a16="http://schemas.microsoft.com/office/drawing/2014/main" val="10002"/>
                  </a:ext>
                </a:extLst>
              </a:tr>
              <a:tr h="709492">
                <a:tc>
                  <a:txBody>
                    <a:bodyPr/>
                    <a:lstStyle/>
                    <a:p>
                      <a:endParaRPr lang="en-AU" sz="1400" dirty="0">
                        <a:solidFill>
                          <a:schemeClr val="tx1"/>
                        </a:solidFill>
                        <a:effectLst/>
                      </a:endParaRPr>
                    </a:p>
                  </a:txBody>
                  <a:tcPr marL="69302" marR="69302" marT="34648" marB="34648" anchor="ctr"/>
                </a:tc>
                <a:tc>
                  <a:txBody>
                    <a:bodyPr/>
                    <a:lstStyle/>
                    <a:p>
                      <a:endParaRPr lang="en-AU" sz="1400">
                        <a:solidFill>
                          <a:schemeClr val="tx1"/>
                        </a:solidFill>
                        <a:effectLst/>
                      </a:endParaRPr>
                    </a:p>
                  </a:txBody>
                  <a:tcPr marL="69302" marR="69302" marT="34648" marB="34648" anchor="ctr"/>
                </a:tc>
                <a:tc>
                  <a:txBody>
                    <a:bodyPr/>
                    <a:lstStyle/>
                    <a:p>
                      <a:r>
                        <a:rPr lang="en-AU" sz="1400" dirty="0">
                          <a:effectLst/>
                        </a:rPr>
                        <a:t>Refreshments for Training Workshops</a:t>
                      </a:r>
                      <a:r>
                        <a:rPr lang="en-AU" sz="1400" baseline="0" dirty="0">
                          <a:effectLst/>
                        </a:rPr>
                        <a:t> </a:t>
                      </a:r>
                      <a:r>
                        <a:rPr lang="en-AU" sz="1400" dirty="0">
                          <a:effectLst/>
                        </a:rPr>
                        <a:t>@ $5 x</a:t>
                      </a:r>
                      <a:r>
                        <a:rPr lang="en-AU" sz="1400" baseline="0" dirty="0">
                          <a:effectLst/>
                        </a:rPr>
                        <a:t> 30</a:t>
                      </a:r>
                      <a:r>
                        <a:rPr lang="en-AU" sz="1400" dirty="0">
                          <a:effectLst/>
                        </a:rPr>
                        <a:t> participants x 4 sessions</a:t>
                      </a:r>
                      <a:endParaRPr lang="en-AU" sz="1400" dirty="0">
                        <a:solidFill>
                          <a:schemeClr val="tx1"/>
                        </a:solidFill>
                        <a:effectLst/>
                      </a:endParaRPr>
                    </a:p>
                  </a:txBody>
                  <a:tcPr marL="69302" marR="69302" marT="34648" marB="34648" anchor="ctr"/>
                </a:tc>
                <a:tc>
                  <a:txBody>
                    <a:bodyPr/>
                    <a:lstStyle/>
                    <a:p>
                      <a:pPr algn="r"/>
                      <a:r>
                        <a:rPr lang="en-AU" sz="1400" dirty="0">
                          <a:effectLst/>
                        </a:rPr>
                        <a:t>$600.00</a:t>
                      </a:r>
                      <a:endParaRPr lang="en-AU" sz="1400" dirty="0">
                        <a:solidFill>
                          <a:schemeClr val="tx1"/>
                        </a:solidFill>
                        <a:effectLst/>
                      </a:endParaRPr>
                    </a:p>
                  </a:txBody>
                  <a:tcPr marL="69302" marR="72189" marT="34648" marB="34648" anchor="ctr"/>
                </a:tc>
                <a:extLst>
                  <a:ext uri="{0D108BD9-81ED-4DB2-BD59-A6C34878D82A}">
                    <a16:rowId xmlns:a16="http://schemas.microsoft.com/office/drawing/2014/main" val="10003"/>
                  </a:ext>
                </a:extLst>
              </a:tr>
              <a:tr h="654547">
                <a:tc>
                  <a:txBody>
                    <a:bodyPr/>
                    <a:lstStyle/>
                    <a:p>
                      <a:endParaRPr lang="en-AU" sz="1400">
                        <a:solidFill>
                          <a:schemeClr val="tx1"/>
                        </a:solidFill>
                        <a:effectLst/>
                      </a:endParaRPr>
                    </a:p>
                  </a:txBody>
                  <a:tcPr marL="69302" marR="69302" marT="34648" marB="34648" anchor="ctr"/>
                </a:tc>
                <a:tc>
                  <a:txBody>
                    <a:bodyPr/>
                    <a:lstStyle/>
                    <a:p>
                      <a:endParaRPr lang="en-AU" sz="1400">
                        <a:solidFill>
                          <a:schemeClr val="tx1"/>
                        </a:solidFill>
                        <a:effectLst/>
                      </a:endParaRPr>
                    </a:p>
                  </a:txBody>
                  <a:tcPr marL="69302" marR="69302" marT="34648" marB="34648" anchor="ctr"/>
                </a:tc>
                <a:tc>
                  <a:txBody>
                    <a:bodyPr/>
                    <a:lstStyle/>
                    <a:p>
                      <a:r>
                        <a:rPr lang="en-AU" sz="1400" dirty="0">
                          <a:effectLst/>
                        </a:rPr>
                        <a:t>Design and print 1000 flyers and 50 posters for promotion of activities</a:t>
                      </a:r>
                      <a:endParaRPr lang="en-AU" sz="1400" dirty="0">
                        <a:solidFill>
                          <a:schemeClr val="tx1"/>
                        </a:solidFill>
                        <a:effectLst/>
                      </a:endParaRPr>
                    </a:p>
                  </a:txBody>
                  <a:tcPr marL="69302" marR="69302" marT="34648" marB="34648" anchor="ctr"/>
                </a:tc>
                <a:tc>
                  <a:txBody>
                    <a:bodyPr/>
                    <a:lstStyle/>
                    <a:p>
                      <a:pPr algn="r"/>
                      <a:r>
                        <a:rPr lang="en-AU" sz="1400" dirty="0">
                          <a:effectLst/>
                        </a:rPr>
                        <a:t>$300.00</a:t>
                      </a:r>
                      <a:endParaRPr lang="en-AU" sz="1400" dirty="0">
                        <a:solidFill>
                          <a:schemeClr val="tx1"/>
                        </a:solidFill>
                        <a:effectLst/>
                      </a:endParaRPr>
                    </a:p>
                  </a:txBody>
                  <a:tcPr marL="69302" marR="72189" marT="34648" marB="34648" anchor="ctr"/>
                </a:tc>
                <a:extLst>
                  <a:ext uri="{0D108BD9-81ED-4DB2-BD59-A6C34878D82A}">
                    <a16:rowId xmlns:a16="http://schemas.microsoft.com/office/drawing/2014/main" val="10004"/>
                  </a:ext>
                </a:extLst>
              </a:tr>
              <a:tr h="576132">
                <a:tc>
                  <a:txBody>
                    <a:bodyPr/>
                    <a:lstStyle/>
                    <a:p>
                      <a:endParaRPr lang="en-AU" sz="1400">
                        <a:solidFill>
                          <a:schemeClr val="tx1"/>
                        </a:solidFill>
                        <a:effectLst/>
                      </a:endParaRPr>
                    </a:p>
                  </a:txBody>
                  <a:tcPr marL="69302" marR="69302" marT="34648" marB="34648" anchor="ctr"/>
                </a:tc>
                <a:tc>
                  <a:txBody>
                    <a:bodyPr/>
                    <a:lstStyle/>
                    <a:p>
                      <a:endParaRPr lang="en-AU" sz="1400">
                        <a:solidFill>
                          <a:schemeClr val="tx1"/>
                        </a:solidFill>
                        <a:effectLst/>
                      </a:endParaRPr>
                    </a:p>
                  </a:txBody>
                  <a:tcPr marL="69302" marR="69302" marT="34648" marB="34648" anchor="ctr"/>
                </a:tc>
                <a:tc>
                  <a:txBody>
                    <a:bodyPr/>
                    <a:lstStyle/>
                    <a:p>
                      <a:r>
                        <a:rPr lang="en-AU" sz="1400" dirty="0">
                          <a:effectLst/>
                        </a:rPr>
                        <a:t>Administration (phone calls, printing, stationery)</a:t>
                      </a:r>
                      <a:endParaRPr lang="en-AU" sz="1400" dirty="0">
                        <a:solidFill>
                          <a:schemeClr val="tx1"/>
                        </a:solidFill>
                        <a:effectLst/>
                      </a:endParaRPr>
                    </a:p>
                  </a:txBody>
                  <a:tcPr marL="69302" marR="69302" marT="34648" marB="34648" anchor="ctr"/>
                </a:tc>
                <a:tc>
                  <a:txBody>
                    <a:bodyPr/>
                    <a:lstStyle/>
                    <a:p>
                      <a:pPr algn="r"/>
                      <a:r>
                        <a:rPr lang="en-AU" sz="1400" dirty="0">
                          <a:effectLst/>
                        </a:rPr>
                        <a:t>$1,250.00</a:t>
                      </a:r>
                      <a:endParaRPr lang="en-AU" sz="1400" dirty="0">
                        <a:solidFill>
                          <a:schemeClr val="tx1"/>
                        </a:solidFill>
                        <a:effectLst/>
                      </a:endParaRPr>
                    </a:p>
                  </a:txBody>
                  <a:tcPr marL="69302" marR="72189" marT="34648" marB="34648" anchor="ctr"/>
                </a:tc>
                <a:extLst>
                  <a:ext uri="{0D108BD9-81ED-4DB2-BD59-A6C34878D82A}">
                    <a16:rowId xmlns:a16="http://schemas.microsoft.com/office/drawing/2014/main" val="10005"/>
                  </a:ext>
                </a:extLst>
              </a:tr>
              <a:tr h="792181">
                <a:tc>
                  <a:txBody>
                    <a:bodyPr/>
                    <a:lstStyle/>
                    <a:p>
                      <a:endParaRPr lang="en-AU" sz="1400">
                        <a:solidFill>
                          <a:schemeClr val="tx1"/>
                        </a:solidFill>
                        <a:effectLst/>
                      </a:endParaRPr>
                    </a:p>
                  </a:txBody>
                  <a:tcPr marL="69302" marR="69302" marT="34648" marB="34648" anchor="ctr"/>
                </a:tc>
                <a:tc>
                  <a:txBody>
                    <a:bodyPr/>
                    <a:lstStyle/>
                    <a:p>
                      <a:endParaRPr lang="en-AU" sz="1400">
                        <a:solidFill>
                          <a:schemeClr val="tx1"/>
                        </a:solidFill>
                        <a:effectLst/>
                      </a:endParaRPr>
                    </a:p>
                  </a:txBody>
                  <a:tcPr marL="69302" marR="69302" marT="34648" marB="34648" anchor="ctr"/>
                </a:tc>
                <a:tc>
                  <a:txBody>
                    <a:bodyPr/>
                    <a:lstStyle/>
                    <a:p>
                      <a:r>
                        <a:rPr lang="en-AU" sz="1400" dirty="0">
                          <a:effectLst/>
                        </a:rPr>
                        <a:t>Project Coordination/Facilitation Fees @</a:t>
                      </a:r>
                      <a:r>
                        <a:rPr lang="en-AU" sz="1400" baseline="0" dirty="0">
                          <a:effectLst/>
                        </a:rPr>
                        <a:t> </a:t>
                      </a:r>
                      <a:r>
                        <a:rPr lang="en-AU" sz="1400" dirty="0">
                          <a:effectLst/>
                        </a:rPr>
                        <a:t>$25/hr x 4 hrs per day x 5 days</a:t>
                      </a:r>
                      <a:r>
                        <a:rPr lang="en-AU" sz="1400" baseline="0" dirty="0">
                          <a:effectLst/>
                        </a:rPr>
                        <a:t> per week x 20 weeks</a:t>
                      </a:r>
                      <a:endParaRPr lang="en-AU" sz="1400" dirty="0">
                        <a:solidFill>
                          <a:schemeClr val="tx1"/>
                        </a:solidFill>
                        <a:effectLst/>
                      </a:endParaRPr>
                    </a:p>
                  </a:txBody>
                  <a:tcPr marL="69302" marR="69302" marT="34648" marB="34648" anchor="ctr"/>
                </a:tc>
                <a:tc>
                  <a:txBody>
                    <a:bodyPr/>
                    <a:lstStyle/>
                    <a:p>
                      <a:pPr algn="r"/>
                      <a:r>
                        <a:rPr lang="en-AU" sz="1400" dirty="0">
                          <a:effectLst/>
                        </a:rPr>
                        <a:t>$10,000.00</a:t>
                      </a:r>
                      <a:endParaRPr lang="en-AU" sz="1400" dirty="0">
                        <a:solidFill>
                          <a:schemeClr val="tx1"/>
                        </a:solidFill>
                        <a:effectLst/>
                      </a:endParaRPr>
                    </a:p>
                  </a:txBody>
                  <a:tcPr marL="69302" marR="72189" marT="34648" marB="34648" anchor="ctr"/>
                </a:tc>
                <a:extLst>
                  <a:ext uri="{0D108BD9-81ED-4DB2-BD59-A6C34878D82A}">
                    <a16:rowId xmlns:a16="http://schemas.microsoft.com/office/drawing/2014/main" val="10006"/>
                  </a:ext>
                </a:extLst>
              </a:tr>
              <a:tr h="282695">
                <a:tc>
                  <a:txBody>
                    <a:bodyPr/>
                    <a:lstStyle/>
                    <a:p>
                      <a:r>
                        <a:rPr lang="en-AU" sz="1400" dirty="0">
                          <a:effectLst/>
                        </a:rPr>
                        <a:t>Total</a:t>
                      </a:r>
                      <a:endParaRPr lang="en-AU" sz="1400" dirty="0">
                        <a:solidFill>
                          <a:schemeClr val="tx1"/>
                        </a:solidFill>
                        <a:effectLst/>
                      </a:endParaRPr>
                    </a:p>
                  </a:txBody>
                  <a:tcPr marL="69302" marR="69302" marT="34648" marB="34648" anchor="ctr"/>
                </a:tc>
                <a:tc>
                  <a:txBody>
                    <a:bodyPr/>
                    <a:lstStyle/>
                    <a:p>
                      <a:pPr algn="r"/>
                      <a:r>
                        <a:rPr lang="en-AU" sz="1400" dirty="0">
                          <a:effectLst/>
                        </a:rPr>
                        <a:t>$15,750.00</a:t>
                      </a:r>
                      <a:endParaRPr lang="en-AU" sz="1400" dirty="0">
                        <a:solidFill>
                          <a:schemeClr val="tx1"/>
                        </a:solidFill>
                        <a:effectLst/>
                      </a:endParaRPr>
                    </a:p>
                  </a:txBody>
                  <a:tcPr marL="69302" marR="72189" marT="34648" marB="34648" anchor="ctr"/>
                </a:tc>
                <a:tc>
                  <a:txBody>
                    <a:bodyPr/>
                    <a:lstStyle/>
                    <a:p>
                      <a:endParaRPr lang="en-AU" sz="1400">
                        <a:solidFill>
                          <a:schemeClr val="tx1"/>
                        </a:solidFill>
                        <a:effectLst/>
                      </a:endParaRPr>
                    </a:p>
                  </a:txBody>
                  <a:tcPr marL="69302" marR="69302" marT="34648" marB="34648" anchor="ctr"/>
                </a:tc>
                <a:tc>
                  <a:txBody>
                    <a:bodyPr/>
                    <a:lstStyle/>
                    <a:p>
                      <a:pPr algn="r"/>
                      <a:r>
                        <a:rPr lang="en-AU" sz="1400" dirty="0">
                          <a:effectLst/>
                        </a:rPr>
                        <a:t>$15,750.00</a:t>
                      </a:r>
                      <a:endParaRPr lang="en-AU" sz="1400" dirty="0">
                        <a:solidFill>
                          <a:schemeClr val="tx1"/>
                        </a:solidFill>
                        <a:effectLst/>
                      </a:endParaRPr>
                    </a:p>
                  </a:txBody>
                  <a:tcPr marL="69302" marR="72189" marT="34648" marB="34648"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70310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6322" name="Title 1"/>
          <p:cNvSpPr>
            <a:spLocks noGrp="1"/>
          </p:cNvSpPr>
          <p:nvPr>
            <p:ph type="ctrTitle"/>
          </p:nvPr>
        </p:nvSpPr>
        <p:spPr>
          <a:xfrm>
            <a:off x="1313611" y="663352"/>
            <a:ext cx="7772400" cy="1152525"/>
          </a:xfrm>
        </p:spPr>
        <p:txBody>
          <a:bodyPr>
            <a:normAutofit/>
          </a:bodyPr>
          <a:lstStyle/>
          <a:p>
            <a:pPr algn="l"/>
            <a:r>
              <a:rPr lang="en-GB" altLang="en-US" sz="2800" b="1" dirty="0">
                <a:latin typeface="Agenda-Bold" pitchFamily="2" charset="0"/>
              </a:rPr>
              <a:t>    </a:t>
            </a:r>
            <a:r>
              <a:rPr lang="en-GB" altLang="en-US" sz="3600" b="1" dirty="0">
                <a:latin typeface="Agenda-Bold" pitchFamily="2" charset="0"/>
              </a:rPr>
              <a:t>Project </a:t>
            </a:r>
            <a:r>
              <a:rPr lang="en-GB" altLang="en-US" sz="3600" b="1" dirty="0" err="1">
                <a:latin typeface="Agenda-Bold" pitchFamily="2" charset="0"/>
              </a:rPr>
              <a:t>Workplan</a:t>
            </a:r>
            <a:endParaRPr lang="en-GB" altLang="en-US" sz="3600" b="1" dirty="0">
              <a:latin typeface="Agenda-Bold" pitchFamily="2" charset="0"/>
            </a:endParaRPr>
          </a:p>
        </p:txBody>
      </p:sp>
      <p:sp>
        <p:nvSpPr>
          <p:cNvPr id="56323" name="Subtitle 2"/>
          <p:cNvSpPr>
            <a:spLocks noGrp="1"/>
          </p:cNvSpPr>
          <p:nvPr>
            <p:ph type="subTitle" idx="1"/>
          </p:nvPr>
        </p:nvSpPr>
        <p:spPr>
          <a:xfrm>
            <a:off x="1542269" y="2060576"/>
            <a:ext cx="6440487" cy="4008437"/>
          </a:xfrm>
        </p:spPr>
        <p:txBody>
          <a:bodyPr/>
          <a:lstStyle/>
          <a:p>
            <a:pPr marL="457200" indent="-457200" algn="l">
              <a:buFontTx/>
              <a:buChar char="•"/>
            </a:pPr>
            <a:r>
              <a:rPr lang="en-AU" altLang="en-US" sz="2800" dirty="0"/>
              <a:t>Outline Objective(s)</a:t>
            </a:r>
          </a:p>
          <a:p>
            <a:pPr marL="457200" indent="-457200" algn="l">
              <a:buFontTx/>
              <a:buChar char="•"/>
            </a:pPr>
            <a:r>
              <a:rPr lang="en-AU" altLang="en-US" sz="2800" dirty="0"/>
              <a:t>Tasks and actions: </a:t>
            </a:r>
            <a:endParaRPr lang="en-GB" altLang="en-US" sz="2800" dirty="0"/>
          </a:p>
          <a:p>
            <a:pPr lvl="1" algn="l"/>
            <a:r>
              <a:rPr lang="en-AU" altLang="en-US" sz="2400" dirty="0"/>
              <a:t>What are the activities you need to do to implement your project?</a:t>
            </a:r>
          </a:p>
          <a:p>
            <a:pPr marL="457200" indent="-457200" algn="l">
              <a:buFontTx/>
              <a:buChar char="•"/>
            </a:pPr>
            <a:r>
              <a:rPr lang="en-AU" altLang="en-US" sz="2800" dirty="0"/>
              <a:t>Performance indicators:</a:t>
            </a:r>
            <a:endParaRPr lang="en-GB" altLang="en-US" sz="2800" dirty="0"/>
          </a:p>
          <a:p>
            <a:pPr lvl="1" algn="l"/>
            <a:r>
              <a:rPr lang="en-AU" altLang="en-US" sz="2400" dirty="0"/>
              <a:t>How will you measure the success of the tasks and actions?</a:t>
            </a:r>
          </a:p>
          <a:p>
            <a:pPr marL="457200" indent="-457200" algn="l">
              <a:buFontTx/>
              <a:buChar char="•"/>
            </a:pPr>
            <a:r>
              <a:rPr lang="en-AU" altLang="en-US" sz="2800" dirty="0"/>
              <a:t>Timeframes:</a:t>
            </a:r>
            <a:endParaRPr lang="en-GB" altLang="en-US" sz="2800" dirty="0"/>
          </a:p>
          <a:p>
            <a:pPr lvl="1" algn="l"/>
            <a:r>
              <a:rPr lang="en-AU" altLang="en-US" sz="2400" dirty="0"/>
              <a:t>When will it be done by?</a:t>
            </a:r>
            <a:endParaRPr lang="en-GB" altLang="en-US" sz="2400" dirty="0"/>
          </a:p>
        </p:txBody>
      </p:sp>
      <p:pic>
        <p:nvPicPr>
          <p:cNvPr id="563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6011" y="238919"/>
            <a:ext cx="266223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739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1981200" y="274639"/>
            <a:ext cx="8229600" cy="993775"/>
          </a:xfrm>
        </p:spPr>
        <p:txBody>
          <a:bodyPr>
            <a:normAutofit/>
          </a:bodyPr>
          <a:lstStyle/>
          <a:p>
            <a:r>
              <a:rPr lang="en-AU" altLang="en-US" sz="3200" b="1" dirty="0" err="1">
                <a:latin typeface="Agenda-Bold" pitchFamily="2" charset="0"/>
              </a:rPr>
              <a:t>Workplan</a:t>
            </a:r>
            <a:r>
              <a:rPr lang="en-AU" altLang="en-US" sz="3600" b="1" dirty="0">
                <a:latin typeface="Agenda-Bold" pitchFamily="2" charset="0"/>
              </a:rPr>
              <a:t> </a:t>
            </a:r>
            <a:r>
              <a:rPr lang="en-AU" altLang="en-US" sz="2400" b="1" dirty="0">
                <a:latin typeface="Agenda-Bold" pitchFamily="2" charset="0"/>
              </a:rPr>
              <a:t>(Poor Sample)</a:t>
            </a:r>
            <a:endParaRPr lang="en-AU" altLang="en-US" sz="3600" b="1" dirty="0">
              <a:latin typeface="Agenda-Bold"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9696625"/>
              </p:ext>
            </p:extLst>
          </p:nvPr>
        </p:nvGraphicFramePr>
        <p:xfrm>
          <a:off x="1968500" y="3408363"/>
          <a:ext cx="8229601" cy="3103561"/>
        </p:xfrm>
        <a:graphic>
          <a:graphicData uri="http://schemas.openxmlformats.org/drawingml/2006/table">
            <a:tbl>
              <a:tblPr/>
              <a:tblGrid>
                <a:gridCol w="2738383">
                  <a:extLst>
                    <a:ext uri="{9D8B030D-6E8A-4147-A177-3AD203B41FA5}">
                      <a16:colId xmlns:a16="http://schemas.microsoft.com/office/drawing/2014/main" val="20000"/>
                    </a:ext>
                  </a:extLst>
                </a:gridCol>
                <a:gridCol w="3117309">
                  <a:extLst>
                    <a:ext uri="{9D8B030D-6E8A-4147-A177-3AD203B41FA5}">
                      <a16:colId xmlns:a16="http://schemas.microsoft.com/office/drawing/2014/main" val="20001"/>
                    </a:ext>
                  </a:extLst>
                </a:gridCol>
                <a:gridCol w="2373909">
                  <a:extLst>
                    <a:ext uri="{9D8B030D-6E8A-4147-A177-3AD203B41FA5}">
                      <a16:colId xmlns:a16="http://schemas.microsoft.com/office/drawing/2014/main" val="20002"/>
                    </a:ext>
                  </a:extLst>
                </a:gridCol>
              </a:tblGrid>
              <a:tr h="282656">
                <a:tc>
                  <a:txBody>
                    <a:bodyPr/>
                    <a:lstStyle/>
                    <a:p>
                      <a:pPr algn="ctr"/>
                      <a:r>
                        <a:rPr lang="en-AU" sz="1400" b="1" dirty="0">
                          <a:solidFill>
                            <a:schemeClr val="tx1"/>
                          </a:solidFill>
                          <a:effectLst/>
                        </a:rPr>
                        <a:t>Tasks-Actions</a:t>
                      </a:r>
                      <a:endParaRPr lang="en-AU" sz="1400" dirty="0">
                        <a:solidFill>
                          <a:schemeClr val="tx1"/>
                        </a:solidFill>
                        <a:effectLst/>
                      </a:endParaRPr>
                    </a:p>
                  </a:txBody>
                  <a:tcPr marL="69302" marR="69302" marT="34648" marB="34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dirty="0">
                          <a:solidFill>
                            <a:schemeClr val="tx1"/>
                          </a:solidFill>
                          <a:effectLst/>
                        </a:rPr>
                        <a:t>Performance Indicator</a:t>
                      </a:r>
                      <a:endParaRPr lang="en-AU" sz="1400" dirty="0">
                        <a:solidFill>
                          <a:schemeClr val="tx1"/>
                        </a:solidFill>
                        <a:effectLst/>
                      </a:endParaRPr>
                    </a:p>
                  </a:txBody>
                  <a:tcPr marL="69302" marR="69302" marT="34648" marB="34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dirty="0">
                          <a:solidFill>
                            <a:schemeClr val="tx1"/>
                          </a:solidFill>
                          <a:effectLst/>
                        </a:rPr>
                        <a:t>Timeframe</a:t>
                      </a:r>
                      <a:endParaRPr lang="en-AU" sz="1400" dirty="0">
                        <a:solidFill>
                          <a:schemeClr val="tx1"/>
                        </a:solidFill>
                        <a:effectLst/>
                      </a:endParaRPr>
                    </a:p>
                  </a:txBody>
                  <a:tcPr marL="69302" marR="69302" marT="34648" marB="34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2821">
                <a:tc>
                  <a:txBody>
                    <a:bodyPr/>
                    <a:lstStyle/>
                    <a:p>
                      <a:r>
                        <a:rPr lang="en-AU" sz="1400" dirty="0">
                          <a:effectLst/>
                        </a:rPr>
                        <a:t>Promote</a:t>
                      </a:r>
                      <a:r>
                        <a:rPr lang="en-AU" sz="1400" baseline="0" dirty="0">
                          <a:effectLst/>
                        </a:rPr>
                        <a:t> event</a:t>
                      </a:r>
                      <a:endParaRPr lang="en-AU" sz="1400" dirty="0">
                        <a:effectLst/>
                      </a:endParaRP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r>
                        <a:rPr lang="en-AU" sz="1400" dirty="0">
                          <a:effectLst/>
                        </a:rPr>
                        <a:t>Send</a:t>
                      </a:r>
                      <a:r>
                        <a:rPr lang="en-AU" sz="1400" baseline="0" dirty="0">
                          <a:effectLst/>
                        </a:rPr>
                        <a:t> email notice to service providers</a:t>
                      </a:r>
                      <a:endParaRPr lang="en-AU" sz="1400" dirty="0">
                        <a:effectLst/>
                      </a:endParaRP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r>
                        <a:rPr lang="en-AU" sz="1400" dirty="0">
                          <a:effectLst/>
                        </a:rPr>
                        <a:t>June 2024</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709248">
                <a:tc>
                  <a:txBody>
                    <a:bodyPr/>
                    <a:lstStyle/>
                    <a:p>
                      <a:r>
                        <a:rPr lang="en-AU" sz="1400" dirty="0">
                          <a:effectLst/>
                        </a:rPr>
                        <a:t>Recruit trainer</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effectLst/>
                        </a:rPr>
                        <a:t>Put job</a:t>
                      </a:r>
                      <a:r>
                        <a:rPr lang="en-AU" sz="1400" baseline="0" dirty="0">
                          <a:effectLst/>
                        </a:rPr>
                        <a:t> ads</a:t>
                      </a:r>
                      <a:r>
                        <a:rPr lang="en-AU" sz="1400" dirty="0">
                          <a:effectLst/>
                        </a:rPr>
                        <a:t> in the paper</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effectLst/>
                        </a:rPr>
                        <a:t>Feb 2024</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747">
                <a:tc>
                  <a:txBody>
                    <a:bodyPr/>
                    <a:lstStyle/>
                    <a:p>
                      <a:r>
                        <a:rPr lang="en-AU" sz="1400" dirty="0">
                          <a:effectLst/>
                        </a:rPr>
                        <a:t>Recruit participants</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r>
                        <a:rPr lang="en-AU" sz="1400" dirty="0">
                          <a:effectLst/>
                        </a:rPr>
                        <a:t>Participants recruited</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r>
                        <a:rPr lang="en-AU" sz="1400" dirty="0">
                          <a:effectLst/>
                        </a:rPr>
                        <a:t>Sept 2024</a:t>
                      </a:r>
                    </a:p>
                  </a:txBody>
                  <a:tcPr marL="69302" marR="69302" marT="34658" marB="34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815089">
                <a:tc>
                  <a:txBody>
                    <a:bodyPr/>
                    <a:lstStyle/>
                    <a:p>
                      <a:pPr marL="0" algn="l" defTabSz="914400" rtl="0" eaLnBrk="1" latinLnBrk="0" hangingPunct="1"/>
                      <a:r>
                        <a:rPr lang="en-AU" sz="1400" kern="1200" dirty="0">
                          <a:solidFill>
                            <a:schemeClr val="tx1"/>
                          </a:solidFill>
                          <a:effectLst/>
                          <a:latin typeface="+mn-lt"/>
                          <a:ea typeface="+mn-ea"/>
                          <a:cs typeface="+mn-cs"/>
                        </a:rPr>
                        <a:t>Deliver training course</a:t>
                      </a:r>
                    </a:p>
                  </a:txBody>
                  <a:tcPr marL="69302" marR="69302" marT="34648" marB="34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Participants trained</a:t>
                      </a:r>
                    </a:p>
                  </a:txBody>
                  <a:tcPr marL="69302" marR="69302" marT="34648" marB="34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endParaRPr lang="en-AU" sz="1400" kern="1200" dirty="0">
                        <a:solidFill>
                          <a:schemeClr val="tx1"/>
                        </a:solidFill>
                        <a:effectLst/>
                        <a:latin typeface="+mn-lt"/>
                        <a:ea typeface="+mn-ea"/>
                        <a:cs typeface="+mn-cs"/>
                      </a:endParaRPr>
                    </a:p>
                    <a:p>
                      <a:pPr marL="0" algn="l" defTabSz="914400" rtl="0" eaLnBrk="1" latinLnBrk="0" hangingPunct="1"/>
                      <a:r>
                        <a:rPr lang="en-AU" sz="1400" kern="1200" dirty="0">
                          <a:solidFill>
                            <a:schemeClr val="tx1"/>
                          </a:solidFill>
                          <a:effectLst/>
                          <a:latin typeface="+mn-lt"/>
                          <a:ea typeface="+mn-ea"/>
                          <a:cs typeface="+mn-cs"/>
                        </a:rPr>
                        <a:t>July 2025</a:t>
                      </a:r>
                    </a:p>
                  </a:txBody>
                  <a:tcPr marL="69302" marR="69302" marT="34648" marB="34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57375" name="Rectangle 1"/>
          <p:cNvSpPr>
            <a:spLocks noChangeArrowheads="1"/>
          </p:cNvSpPr>
          <p:nvPr/>
        </p:nvSpPr>
        <p:spPr bwMode="auto">
          <a:xfrm>
            <a:off x="1968500" y="1079500"/>
            <a:ext cx="7335838"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b="1" dirty="0">
                <a:solidFill>
                  <a:srgbClr val="0082C8"/>
                </a:solidFill>
                <a:latin typeface="Helvetica Neue"/>
              </a:rPr>
              <a:t>Q 6. Work Plan. Please complete the following project work plan, </a:t>
            </a:r>
          </a:p>
          <a:p>
            <a:pPr>
              <a:spcBef>
                <a:spcPct val="0"/>
              </a:spcBef>
              <a:buFontTx/>
              <a:buNone/>
            </a:pPr>
            <a:r>
              <a:rPr lang="en-AU" altLang="en-US" sz="1800" b="1" dirty="0">
                <a:solidFill>
                  <a:srgbClr val="0082C8"/>
                </a:solidFill>
                <a:latin typeface="Helvetica Neue"/>
              </a:rPr>
              <a:t>for only up to 3 objectives. </a:t>
            </a:r>
            <a:br>
              <a:rPr lang="en-AU" altLang="en-US" sz="1800" dirty="0"/>
            </a:br>
            <a:endParaRPr lang="en-AU" altLang="en-US" sz="1800" dirty="0"/>
          </a:p>
          <a:p>
            <a:pPr>
              <a:spcBef>
                <a:spcPct val="0"/>
              </a:spcBef>
              <a:buFontTx/>
              <a:buNone/>
            </a:pPr>
            <a:r>
              <a:rPr lang="en-US" altLang="en-US" sz="1600" dirty="0"/>
              <a:t>Objective 1:</a:t>
            </a:r>
            <a:br>
              <a:rPr lang="en-US" altLang="en-US" sz="1600" dirty="0"/>
            </a:br>
            <a:r>
              <a:rPr lang="en-US" altLang="en-US" sz="1600" dirty="0"/>
              <a:t>Increase participants confidence in job readiness with the completion of the </a:t>
            </a:r>
          </a:p>
          <a:p>
            <a:pPr>
              <a:spcBef>
                <a:spcPct val="0"/>
              </a:spcBef>
              <a:buFontTx/>
              <a:buNone/>
            </a:pPr>
            <a:r>
              <a:rPr lang="en-US" altLang="en-US" sz="1600" dirty="0"/>
              <a:t>Hospitality and Customer Service Certificate. </a:t>
            </a:r>
          </a:p>
          <a:p>
            <a:pPr>
              <a:spcBef>
                <a:spcPct val="0"/>
              </a:spcBef>
              <a:buFontTx/>
              <a:buNone/>
            </a:pPr>
            <a:endParaRPr lang="en-US" altLang="en-US" sz="1600" dirty="0"/>
          </a:p>
          <a:p>
            <a:pPr>
              <a:spcBef>
                <a:spcPct val="0"/>
              </a:spcBef>
              <a:buFontTx/>
              <a:buNone/>
            </a:pPr>
            <a:r>
              <a:rPr lang="en-US" altLang="en-US" sz="1600" dirty="0"/>
              <a:t>Q 7. Objective 1 details:</a:t>
            </a:r>
          </a:p>
        </p:txBody>
      </p:sp>
    </p:spTree>
    <p:extLst>
      <p:ext uri="{BB962C8B-B14F-4D97-AF65-F5344CB8AC3E}">
        <p14:creationId xmlns:p14="http://schemas.microsoft.com/office/powerpoint/2010/main" val="184796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440721"/>
            <a:ext cx="8731348" cy="1566863"/>
          </a:xfrm>
        </p:spPr>
        <p:txBody>
          <a:bodyPr>
            <a:normAutofit/>
          </a:bodyPr>
          <a:lstStyle/>
          <a:p>
            <a:pPr eaLnBrk="1" hangingPunct="1"/>
            <a:r>
              <a:rPr lang="en-US" altLang="en-US" sz="2800" b="1" dirty="0" err="1">
                <a:latin typeface="Agenda-Bold" pitchFamily="2" charset="0"/>
                <a:cs typeface="Tahoma" panose="020B0604030504040204" pitchFamily="34" charset="0"/>
                <a:hlinkClick r:id="rId4"/>
              </a:rPr>
              <a:t>ClubGRANTS</a:t>
            </a:r>
            <a:r>
              <a:rPr lang="en-US" altLang="en-US" sz="2800" b="1" dirty="0">
                <a:latin typeface="Agenda-Bold" pitchFamily="2" charset="0"/>
                <a:cs typeface="Tahoma" panose="020B0604030504040204" pitchFamily="34" charset="0"/>
                <a:hlinkClick r:id="rId4"/>
              </a:rPr>
              <a:t> Guidelines – </a:t>
            </a:r>
            <a:r>
              <a:rPr lang="en-US" altLang="en-US" sz="2800" b="1" dirty="0">
                <a:latin typeface="Agenda-Bold" pitchFamily="2" charset="0"/>
                <a:cs typeface="Tahoma" panose="020B0604030504040204" pitchFamily="34" charset="0"/>
              </a:rPr>
              <a:t>September 2023</a:t>
            </a:r>
          </a:p>
        </p:txBody>
      </p:sp>
      <p:pic>
        <p:nvPicPr>
          <p:cNvPr id="5125"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8475"/>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pic>
        <p:nvPicPr>
          <p:cNvPr id="5" name="Picture 4"/>
          <p:cNvPicPr>
            <a:picLocks noChangeAspect="1"/>
          </p:cNvPicPr>
          <p:nvPr/>
        </p:nvPicPr>
        <p:blipFill>
          <a:blip r:embed="rId7"/>
          <a:stretch>
            <a:fillRect/>
          </a:stretch>
        </p:blipFill>
        <p:spPr>
          <a:xfrm>
            <a:off x="4023359" y="2498725"/>
            <a:ext cx="3276747" cy="3424942"/>
          </a:xfrm>
          <a:prstGeom prst="rect">
            <a:avLst/>
          </a:prstGeom>
        </p:spPr>
      </p:pic>
    </p:spTree>
    <p:extLst>
      <p:ext uri="{BB962C8B-B14F-4D97-AF65-F5344CB8AC3E}">
        <p14:creationId xmlns:p14="http://schemas.microsoft.com/office/powerpoint/2010/main" val="4248180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1981200" y="274639"/>
            <a:ext cx="8229600" cy="993775"/>
          </a:xfrm>
        </p:spPr>
        <p:txBody>
          <a:bodyPr>
            <a:normAutofit/>
          </a:bodyPr>
          <a:lstStyle/>
          <a:p>
            <a:r>
              <a:rPr lang="en-AU" altLang="en-US" sz="3600" b="1" dirty="0" err="1">
                <a:latin typeface="Agenda-Bold" pitchFamily="2" charset="0"/>
              </a:rPr>
              <a:t>Workplan</a:t>
            </a:r>
            <a:r>
              <a:rPr lang="en-AU" altLang="en-US" sz="3600" b="1" dirty="0">
                <a:latin typeface="Agenda-Bold" pitchFamily="2" charset="0"/>
              </a:rPr>
              <a:t> </a:t>
            </a:r>
            <a:r>
              <a:rPr lang="en-AU" altLang="en-US" sz="2400" b="1" dirty="0">
                <a:latin typeface="Agenda-Bold" pitchFamily="2" charset="0"/>
              </a:rPr>
              <a:t>(Good Sample)</a:t>
            </a:r>
            <a:endParaRPr lang="en-AU" altLang="en-US" sz="3600" b="1" dirty="0">
              <a:latin typeface="Agenda-Bold"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5980152"/>
              </p:ext>
            </p:extLst>
          </p:nvPr>
        </p:nvGraphicFramePr>
        <p:xfrm>
          <a:off x="1968500" y="3408363"/>
          <a:ext cx="8229601" cy="3103563"/>
        </p:xfrm>
        <a:graphic>
          <a:graphicData uri="http://schemas.openxmlformats.org/drawingml/2006/table">
            <a:tbl>
              <a:tblPr/>
              <a:tblGrid>
                <a:gridCol w="2738383">
                  <a:extLst>
                    <a:ext uri="{9D8B030D-6E8A-4147-A177-3AD203B41FA5}">
                      <a16:colId xmlns:a16="http://schemas.microsoft.com/office/drawing/2014/main" val="20000"/>
                    </a:ext>
                  </a:extLst>
                </a:gridCol>
                <a:gridCol w="3117309">
                  <a:extLst>
                    <a:ext uri="{9D8B030D-6E8A-4147-A177-3AD203B41FA5}">
                      <a16:colId xmlns:a16="http://schemas.microsoft.com/office/drawing/2014/main" val="20001"/>
                    </a:ext>
                  </a:extLst>
                </a:gridCol>
                <a:gridCol w="2373909">
                  <a:extLst>
                    <a:ext uri="{9D8B030D-6E8A-4147-A177-3AD203B41FA5}">
                      <a16:colId xmlns:a16="http://schemas.microsoft.com/office/drawing/2014/main" val="20002"/>
                    </a:ext>
                  </a:extLst>
                </a:gridCol>
              </a:tblGrid>
              <a:tr h="282652">
                <a:tc>
                  <a:txBody>
                    <a:bodyPr/>
                    <a:lstStyle/>
                    <a:p>
                      <a:pPr marL="0" algn="l" defTabSz="914400" rtl="0" eaLnBrk="1" latinLnBrk="0" hangingPunct="1"/>
                      <a:r>
                        <a:rPr lang="en-AU" sz="1400" b="1" kern="1200" dirty="0">
                          <a:solidFill>
                            <a:schemeClr val="tx1"/>
                          </a:solidFill>
                          <a:effectLst/>
                          <a:latin typeface="+mn-lt"/>
                          <a:ea typeface="+mn-ea"/>
                          <a:cs typeface="+mn-cs"/>
                        </a:rPr>
                        <a:t>Tasks-Actions</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algn="l" defTabSz="914400" rtl="0" eaLnBrk="1" latinLnBrk="0" hangingPunct="1"/>
                      <a:r>
                        <a:rPr lang="en-AU" sz="1400" b="1" kern="1200" dirty="0">
                          <a:solidFill>
                            <a:schemeClr val="tx1"/>
                          </a:solidFill>
                          <a:effectLst/>
                          <a:latin typeface="+mn-lt"/>
                          <a:ea typeface="+mn-ea"/>
                          <a:cs typeface="+mn-cs"/>
                        </a:rPr>
                        <a:t>Performance Indicator</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algn="l" defTabSz="914400" rtl="0" eaLnBrk="1" latinLnBrk="0" hangingPunct="1"/>
                      <a:r>
                        <a:rPr lang="en-AU" sz="1400" b="1" kern="1200" dirty="0">
                          <a:solidFill>
                            <a:schemeClr val="tx1"/>
                          </a:solidFill>
                          <a:effectLst/>
                          <a:latin typeface="+mn-lt"/>
                          <a:ea typeface="+mn-ea"/>
                          <a:cs typeface="+mn-cs"/>
                        </a:rPr>
                        <a:t>Timeframe</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752780">
                <a:tc>
                  <a:txBody>
                    <a:bodyPr/>
                    <a:lstStyle/>
                    <a:p>
                      <a:pPr marL="0" algn="l" defTabSz="914400" rtl="0" eaLnBrk="1" latinLnBrk="0" hangingPunct="1"/>
                      <a:r>
                        <a:rPr lang="en-AU" sz="1400" kern="1200" dirty="0">
                          <a:solidFill>
                            <a:schemeClr val="tx1"/>
                          </a:solidFill>
                          <a:effectLst/>
                          <a:latin typeface="+mn-lt"/>
                          <a:ea typeface="+mn-ea"/>
                          <a:cs typeface="+mn-cs"/>
                        </a:rPr>
                        <a:t>Promotional flyer developed, designed, printed and distributed to service</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L="0" algn="l" defTabSz="914400" rtl="0" eaLnBrk="1" latinLnBrk="0" hangingPunct="1"/>
                      <a:r>
                        <a:rPr lang="en-AU" sz="1400" kern="1200" dirty="0">
                          <a:solidFill>
                            <a:schemeClr val="tx1"/>
                          </a:solidFill>
                          <a:effectLst/>
                          <a:latin typeface="+mn-lt"/>
                          <a:ea typeface="+mn-ea"/>
                          <a:cs typeface="+mn-cs"/>
                        </a:rPr>
                        <a:t>30 service providers contacted and promoted events. 40 referrals received</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L="0" algn="l" defTabSz="914400" rtl="0" eaLnBrk="1" latinLnBrk="0" hangingPunct="1"/>
                      <a:r>
                        <a:rPr lang="en-AU" sz="1400" kern="1200" dirty="0">
                          <a:solidFill>
                            <a:schemeClr val="tx1"/>
                          </a:solidFill>
                          <a:effectLst/>
                          <a:latin typeface="+mn-lt"/>
                          <a:ea typeface="+mn-ea"/>
                          <a:cs typeface="+mn-cs"/>
                        </a:rPr>
                        <a:t>August 2023</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709372">
                <a:tc>
                  <a:txBody>
                    <a:bodyPr/>
                    <a:lstStyle/>
                    <a:p>
                      <a:pPr marL="0" algn="l" defTabSz="914400" rtl="0" eaLnBrk="1" latinLnBrk="0" hangingPunct="1"/>
                      <a:r>
                        <a:rPr lang="en-AU" sz="1400" kern="1200" dirty="0">
                          <a:solidFill>
                            <a:schemeClr val="tx1"/>
                          </a:solidFill>
                          <a:effectLst/>
                          <a:latin typeface="+mn-lt"/>
                          <a:ea typeface="+mn-ea"/>
                          <a:cs typeface="+mn-cs"/>
                        </a:rPr>
                        <a:t>Conduct 2 information sessions to promote project to recruit suitable candidates</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algn="l" defTabSz="914400" rtl="0" eaLnBrk="1" latinLnBrk="0" hangingPunct="1"/>
                      <a:r>
                        <a:rPr lang="en-AU" sz="1400" kern="1200" dirty="0">
                          <a:solidFill>
                            <a:schemeClr val="tx1"/>
                          </a:solidFill>
                          <a:effectLst/>
                          <a:latin typeface="+mn-lt"/>
                          <a:ea typeface="+mn-ea"/>
                          <a:cs typeface="+mn-cs"/>
                        </a:rPr>
                        <a:t>40 participants attended and 20 submitted their expression of interests</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September 2023</a:t>
                      </a:r>
                    </a:p>
                    <a:p>
                      <a:pPr marL="0" algn="l" defTabSz="914400" rtl="0" eaLnBrk="1" latinLnBrk="0" hangingPunct="1"/>
                      <a:endParaRPr lang="en-AU" sz="1400" kern="1200" dirty="0">
                        <a:solidFill>
                          <a:schemeClr val="tx1"/>
                        </a:solidFill>
                        <a:effectLst/>
                        <a:latin typeface="+mn-lt"/>
                        <a:ea typeface="+mn-ea"/>
                        <a:cs typeface="+mn-cs"/>
                      </a:endParaRP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543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noProof="0" dirty="0">
                          <a:solidFill>
                            <a:schemeClr val="tx1"/>
                          </a:solidFill>
                          <a:effectLst/>
                          <a:latin typeface="+mn-lt"/>
                          <a:ea typeface="+mn-ea"/>
                          <a:cs typeface="+mn-cs"/>
                        </a:rPr>
                        <a:t>Interview and assess all suitable applicants for the 15 vacancies</a:t>
                      </a:r>
                      <a:endParaRPr lang="en-AU" sz="1400" kern="1200" dirty="0">
                        <a:solidFill>
                          <a:schemeClr val="tx1"/>
                        </a:solidFill>
                        <a:effectLst/>
                        <a:latin typeface="+mn-lt"/>
                        <a:ea typeface="+mn-ea"/>
                        <a:cs typeface="+mn-cs"/>
                      </a:endParaRP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L="0" algn="l" defTabSz="914400" rtl="0" eaLnBrk="1" latinLnBrk="0" hangingPunct="1"/>
                      <a:r>
                        <a:rPr lang="en-AU" sz="1400" kern="1200" dirty="0">
                          <a:solidFill>
                            <a:schemeClr val="tx1"/>
                          </a:solidFill>
                          <a:effectLst/>
                          <a:latin typeface="+mn-lt"/>
                          <a:ea typeface="+mn-ea"/>
                          <a:cs typeface="+mn-cs"/>
                        </a:rPr>
                        <a:t>15 suitable candidates recruited</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L="0" algn="l" defTabSz="914400" rtl="0" eaLnBrk="1" latinLnBrk="0" hangingPunct="1"/>
                      <a:r>
                        <a:rPr lang="en-AU" sz="1400" kern="1200" dirty="0">
                          <a:solidFill>
                            <a:schemeClr val="tx1"/>
                          </a:solidFill>
                          <a:effectLst/>
                          <a:latin typeface="+mn-lt"/>
                          <a:ea typeface="+mn-ea"/>
                          <a:cs typeface="+mn-cs"/>
                        </a:rPr>
                        <a:t>October 2023</a:t>
                      </a: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815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noProof="0" dirty="0">
                          <a:solidFill>
                            <a:schemeClr val="tx1"/>
                          </a:solidFill>
                          <a:effectLst/>
                          <a:latin typeface="+mn-lt"/>
                          <a:ea typeface="+mn-ea"/>
                          <a:cs typeface="+mn-cs"/>
                        </a:rPr>
                        <a:t>Organise the training courses</a:t>
                      </a:r>
                    </a:p>
                    <a:p>
                      <a:pPr marL="0" algn="l" defTabSz="914400" rtl="0" eaLnBrk="1" latinLnBrk="0" hangingPunct="1"/>
                      <a:endParaRPr lang="en-AU" sz="1400" kern="1200" dirty="0">
                        <a:solidFill>
                          <a:schemeClr val="tx1"/>
                        </a:solidFill>
                        <a:effectLst/>
                        <a:latin typeface="+mn-lt"/>
                        <a:ea typeface="+mn-ea"/>
                        <a:cs typeface="+mn-cs"/>
                      </a:endParaRP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noProof="0" dirty="0">
                          <a:solidFill>
                            <a:schemeClr val="tx1"/>
                          </a:solidFill>
                          <a:effectLst/>
                          <a:latin typeface="+mn-lt"/>
                          <a:ea typeface="+mn-ea"/>
                          <a:cs typeface="+mn-cs"/>
                        </a:rPr>
                        <a:t>15 candidates attended and completed the Hospitality and Customer Service certificate course</a:t>
                      </a:r>
                      <a:endParaRPr lang="en-AU" sz="1400" kern="1200" dirty="0">
                        <a:solidFill>
                          <a:schemeClr val="tx1"/>
                        </a:solidFill>
                        <a:effectLst/>
                        <a:latin typeface="+mn-lt"/>
                        <a:ea typeface="+mn-ea"/>
                        <a:cs typeface="+mn-cs"/>
                      </a:endParaRPr>
                    </a:p>
                  </a:txBody>
                  <a:tcPr marL="69302" marR="69302" marT="34646" marB="3464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endParaRPr lang="en-AU"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May 2024</a:t>
                      </a:r>
                    </a:p>
                    <a:p>
                      <a:pPr marL="0" algn="l" defTabSz="914400" rtl="0" eaLnBrk="1" latinLnBrk="0" hangingPunct="1"/>
                      <a:endParaRPr lang="en-AU" sz="1400" kern="1200" dirty="0">
                        <a:solidFill>
                          <a:schemeClr val="tx1"/>
                        </a:solidFill>
                        <a:effectLst/>
                        <a:latin typeface="+mn-lt"/>
                        <a:ea typeface="+mn-ea"/>
                        <a:cs typeface="+mn-cs"/>
                      </a:endParaRPr>
                    </a:p>
                  </a:txBody>
                  <a:tcPr marL="69302" marR="69302" marT="34646" marB="34646">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58399" name="Rectangle 1"/>
          <p:cNvSpPr>
            <a:spLocks noChangeArrowheads="1"/>
          </p:cNvSpPr>
          <p:nvPr/>
        </p:nvSpPr>
        <p:spPr bwMode="auto">
          <a:xfrm>
            <a:off x="1968500" y="1079500"/>
            <a:ext cx="7335838"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b="1">
                <a:solidFill>
                  <a:srgbClr val="0082C8"/>
                </a:solidFill>
                <a:latin typeface="Helvetica Neue"/>
              </a:rPr>
              <a:t>Q 6. Work Plan. Please complete the following project work plan, </a:t>
            </a:r>
          </a:p>
          <a:p>
            <a:pPr>
              <a:spcBef>
                <a:spcPct val="0"/>
              </a:spcBef>
              <a:buFontTx/>
              <a:buNone/>
            </a:pPr>
            <a:r>
              <a:rPr lang="en-AU" altLang="en-US" sz="1800" b="1">
                <a:solidFill>
                  <a:srgbClr val="0082C8"/>
                </a:solidFill>
                <a:latin typeface="Helvetica Neue"/>
              </a:rPr>
              <a:t>for only up to 3 objectives. </a:t>
            </a:r>
            <a:br>
              <a:rPr lang="en-AU" altLang="en-US" sz="1800"/>
            </a:br>
            <a:endParaRPr lang="en-AU" altLang="en-US" sz="1800"/>
          </a:p>
          <a:p>
            <a:pPr>
              <a:spcBef>
                <a:spcPct val="0"/>
              </a:spcBef>
              <a:buFontTx/>
              <a:buNone/>
            </a:pPr>
            <a:r>
              <a:rPr lang="en-US" altLang="en-US" sz="1600"/>
              <a:t>Objective 1:</a:t>
            </a:r>
            <a:br>
              <a:rPr lang="en-US" altLang="en-US" sz="1600"/>
            </a:br>
            <a:r>
              <a:rPr lang="en-US" altLang="en-US" sz="1600"/>
              <a:t>Increase participants confidence in job readiness with the completion of the </a:t>
            </a:r>
          </a:p>
          <a:p>
            <a:pPr>
              <a:spcBef>
                <a:spcPct val="0"/>
              </a:spcBef>
              <a:buFontTx/>
              <a:buNone/>
            </a:pPr>
            <a:r>
              <a:rPr lang="en-US" altLang="en-US" sz="1600"/>
              <a:t>Hospitality and Customer Service Certificate. </a:t>
            </a:r>
          </a:p>
          <a:p>
            <a:pPr>
              <a:spcBef>
                <a:spcPct val="0"/>
              </a:spcBef>
              <a:buFontTx/>
              <a:buNone/>
            </a:pPr>
            <a:endParaRPr lang="en-US" altLang="en-US" sz="1600"/>
          </a:p>
          <a:p>
            <a:pPr>
              <a:spcBef>
                <a:spcPct val="0"/>
              </a:spcBef>
              <a:buFontTx/>
              <a:buNone/>
            </a:pPr>
            <a:r>
              <a:rPr lang="en-US" altLang="en-US" sz="1600"/>
              <a:t>Q 7. Objective 1 details:</a:t>
            </a:r>
          </a:p>
        </p:txBody>
      </p:sp>
    </p:spTree>
    <p:extLst>
      <p:ext uri="{BB962C8B-B14F-4D97-AF65-F5344CB8AC3E}">
        <p14:creationId xmlns:p14="http://schemas.microsoft.com/office/powerpoint/2010/main" val="1719845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9394" name="Title 1"/>
          <p:cNvSpPr>
            <a:spLocks noGrp="1"/>
          </p:cNvSpPr>
          <p:nvPr>
            <p:ph type="ctrTitle"/>
          </p:nvPr>
        </p:nvSpPr>
        <p:spPr>
          <a:xfrm>
            <a:off x="-1267496" y="1092201"/>
            <a:ext cx="7772400" cy="1006475"/>
          </a:xfrm>
        </p:spPr>
        <p:txBody>
          <a:bodyPr>
            <a:noAutofit/>
          </a:bodyPr>
          <a:lstStyle/>
          <a:p>
            <a:br>
              <a:rPr lang="en-AU" altLang="en-US" sz="3600" b="1" dirty="0">
                <a:latin typeface="Agenda-Bold" pitchFamily="2" charset="0"/>
                <a:cs typeface="Tahoma" panose="020B0604030504040204" pitchFamily="34" charset="0"/>
              </a:rPr>
            </a:br>
            <a:r>
              <a:rPr lang="en-AU" altLang="en-US" sz="3600" b="1" dirty="0">
                <a:latin typeface="Agenda-Bold" pitchFamily="2" charset="0"/>
                <a:cs typeface="Tahoma" panose="020B0604030504040204" pitchFamily="34" charset="0"/>
              </a:rPr>
              <a:t>Funding Tips</a:t>
            </a:r>
            <a:br>
              <a:rPr lang="en-AU" altLang="en-US" sz="3600" b="1" dirty="0">
                <a:latin typeface="Agenda-Bold" pitchFamily="2" charset="0"/>
                <a:cs typeface="Tahoma" panose="020B0604030504040204" pitchFamily="34" charset="0"/>
              </a:rPr>
            </a:br>
            <a:br>
              <a:rPr lang="en-AU" altLang="en-US" sz="3600" dirty="0">
                <a:latin typeface="Tahoma" panose="020B0604030504040204" pitchFamily="34" charset="0"/>
                <a:cs typeface="Tahoma" panose="020B0604030504040204" pitchFamily="34" charset="0"/>
              </a:rPr>
            </a:br>
            <a:endParaRPr lang="en-GB" altLang="en-US" sz="3600" dirty="0"/>
          </a:p>
        </p:txBody>
      </p:sp>
      <p:sp>
        <p:nvSpPr>
          <p:cNvPr id="59395" name="Subtitle 2"/>
          <p:cNvSpPr>
            <a:spLocks noGrp="1"/>
          </p:cNvSpPr>
          <p:nvPr>
            <p:ph type="subTitle" idx="1"/>
          </p:nvPr>
        </p:nvSpPr>
        <p:spPr>
          <a:xfrm>
            <a:off x="1385042" y="1595438"/>
            <a:ext cx="9729425" cy="3618400"/>
          </a:xfrm>
        </p:spPr>
        <p:txBody>
          <a:bodyPr>
            <a:normAutofit fontScale="92500" lnSpcReduction="20000"/>
          </a:bodyPr>
          <a:lstStyle/>
          <a:p>
            <a:pPr marL="457200" indent="-457200" algn="l">
              <a:buFontTx/>
              <a:buChar char="•"/>
            </a:pPr>
            <a:r>
              <a:rPr lang="en-GB" altLang="en-US" dirty="0"/>
              <a:t>Targeting the identified local priorities (Fairfield Conversations)</a:t>
            </a:r>
          </a:p>
          <a:p>
            <a:pPr marL="457200" indent="-457200" algn="l">
              <a:buFontTx/>
              <a:buChar char="•"/>
            </a:pPr>
            <a:r>
              <a:rPr lang="en-GB" altLang="en-US" dirty="0"/>
              <a:t>Demonstrate how your project will benefit/impact the local community and number of people benefited or impacted</a:t>
            </a:r>
          </a:p>
          <a:p>
            <a:pPr marL="457200" indent="-457200" algn="l">
              <a:buFontTx/>
              <a:buChar char="•"/>
            </a:pPr>
            <a:r>
              <a:rPr lang="en-GB" altLang="en-US" dirty="0"/>
              <a:t>Use relevant statistics and data to substantiate your claims or issues</a:t>
            </a:r>
          </a:p>
          <a:p>
            <a:pPr marL="457200" indent="-457200" algn="l">
              <a:buFontTx/>
              <a:buChar char="•"/>
            </a:pPr>
            <a:r>
              <a:rPr lang="en-GB" altLang="en-US" dirty="0"/>
              <a:t>Value for money</a:t>
            </a:r>
          </a:p>
          <a:p>
            <a:pPr marL="457200" indent="-457200" algn="l">
              <a:buFontTx/>
              <a:buChar char="•"/>
            </a:pPr>
            <a:r>
              <a:rPr lang="en-GB" altLang="en-US" dirty="0"/>
              <a:t>Be creative and innovative with your project</a:t>
            </a:r>
          </a:p>
          <a:p>
            <a:pPr marL="457200" indent="-457200" algn="l">
              <a:buFontTx/>
              <a:buChar char="•"/>
            </a:pPr>
            <a:r>
              <a:rPr lang="en-GB" altLang="en-US" dirty="0"/>
              <a:t>Use plain English</a:t>
            </a:r>
          </a:p>
          <a:p>
            <a:pPr marL="457200" indent="-457200" algn="l">
              <a:buFontTx/>
              <a:buChar char="•"/>
            </a:pPr>
            <a:r>
              <a:rPr lang="en-GB" altLang="en-US" dirty="0"/>
              <a:t>Specify the who, what, when, where and why</a:t>
            </a:r>
          </a:p>
          <a:p>
            <a:pPr marL="457200" indent="-457200" algn="l">
              <a:buFontTx/>
              <a:buChar char="•"/>
            </a:pPr>
            <a:r>
              <a:rPr lang="en-GB" altLang="en-US" dirty="0"/>
              <a:t>Establish a relationship with your local clubs</a:t>
            </a:r>
          </a:p>
          <a:p>
            <a:pPr marL="457200" indent="-457200" algn="l">
              <a:buFontTx/>
              <a:buChar char="•"/>
            </a:pPr>
            <a:r>
              <a:rPr lang="en-GB" altLang="en-US" dirty="0"/>
              <a:t>Have a co-worker read your application prior to submitting it </a:t>
            </a:r>
          </a:p>
          <a:p>
            <a:pPr marL="457200" indent="-457200" algn="l">
              <a:buFontTx/>
              <a:buChar char="•"/>
            </a:pPr>
            <a:endParaRPr lang="en-GB" altLang="en-US" sz="2800" dirty="0"/>
          </a:p>
          <a:p>
            <a:pPr marL="457200" indent="-457200" algn="l">
              <a:buFontTx/>
              <a:buChar char="•"/>
            </a:pPr>
            <a:endParaRPr lang="en-GB" altLang="en-US" dirty="0"/>
          </a:p>
        </p:txBody>
      </p:sp>
      <p:sp>
        <p:nvSpPr>
          <p:cNvPr id="2" name="Rectangle 1"/>
          <p:cNvSpPr/>
          <p:nvPr/>
        </p:nvSpPr>
        <p:spPr>
          <a:xfrm>
            <a:off x="1155191" y="5757595"/>
            <a:ext cx="10503409" cy="369332"/>
          </a:xfrm>
          <a:prstGeom prst="rect">
            <a:avLst/>
          </a:prstGeom>
        </p:spPr>
        <p:txBody>
          <a:bodyPr wrap="square">
            <a:spAutoFit/>
          </a:bodyPr>
          <a:lstStyle/>
          <a:p>
            <a:r>
              <a:rPr lang="en-GB" altLang="en-US" dirty="0">
                <a:hlinkClick r:id="rId3"/>
              </a:rPr>
              <a:t>https://www.clubgrants.com.au/themes/custom/clubgrants_bs4/files/cg_resource_standout.pdf</a:t>
            </a:r>
            <a:r>
              <a:rPr lang="en-GB" altLang="en-US" dirty="0"/>
              <a:t> </a:t>
            </a:r>
          </a:p>
        </p:txBody>
      </p:sp>
    </p:spTree>
    <p:extLst>
      <p:ext uri="{BB962C8B-B14F-4D97-AF65-F5344CB8AC3E}">
        <p14:creationId xmlns:p14="http://schemas.microsoft.com/office/powerpoint/2010/main" val="1899758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0418" name="Title 1"/>
          <p:cNvSpPr>
            <a:spLocks noGrp="1"/>
          </p:cNvSpPr>
          <p:nvPr>
            <p:ph type="ctrTitle"/>
          </p:nvPr>
        </p:nvSpPr>
        <p:spPr>
          <a:xfrm>
            <a:off x="973468" y="0"/>
            <a:ext cx="8861738" cy="1728788"/>
          </a:xfrm>
        </p:spPr>
        <p:txBody>
          <a:bodyPr>
            <a:normAutofit/>
          </a:bodyPr>
          <a:lstStyle/>
          <a:p>
            <a:pPr algn="l"/>
            <a:r>
              <a:rPr lang="en-AU" altLang="en-US" sz="3600" b="1" dirty="0">
                <a:latin typeface="Agenda-Bold" pitchFamily="2" charset="0"/>
                <a:cs typeface="Tahoma" panose="020B0604030504040204" pitchFamily="34" charset="0"/>
              </a:rPr>
              <a:t>Feedback on </a:t>
            </a:r>
            <a:br>
              <a:rPr lang="en-AU" altLang="en-US" sz="3600" b="1" dirty="0">
                <a:latin typeface="Agenda-Bold" pitchFamily="2" charset="0"/>
                <a:cs typeface="Tahoma" panose="020B0604030504040204" pitchFamily="34" charset="0"/>
              </a:rPr>
            </a:br>
            <a:r>
              <a:rPr lang="en-AU" altLang="en-US" sz="3600" b="1" dirty="0">
                <a:latin typeface="Agenda-Bold" pitchFamily="2" charset="0"/>
                <a:cs typeface="Tahoma" panose="020B0604030504040204" pitchFamily="34" charset="0"/>
              </a:rPr>
              <a:t>previous submissions</a:t>
            </a:r>
            <a:endParaRPr lang="en-GB" altLang="en-US" sz="3600" b="1" dirty="0">
              <a:latin typeface="Agenda-Bold" pitchFamily="2" charset="0"/>
            </a:endParaRPr>
          </a:p>
        </p:txBody>
      </p:sp>
      <p:sp>
        <p:nvSpPr>
          <p:cNvPr id="60419" name="Subtitle 2"/>
          <p:cNvSpPr>
            <a:spLocks noGrp="1"/>
          </p:cNvSpPr>
          <p:nvPr>
            <p:ph type="subTitle" idx="1"/>
          </p:nvPr>
        </p:nvSpPr>
        <p:spPr>
          <a:xfrm>
            <a:off x="831800" y="2141171"/>
            <a:ext cx="8435552" cy="4143719"/>
          </a:xfrm>
        </p:spPr>
        <p:txBody>
          <a:bodyPr>
            <a:normAutofit fontScale="92500" lnSpcReduction="10000"/>
          </a:bodyPr>
          <a:lstStyle/>
          <a:p>
            <a:pPr marL="457200" indent="-457200" algn="l">
              <a:buFontTx/>
              <a:buChar char="•"/>
            </a:pPr>
            <a:r>
              <a:rPr lang="en-GB" altLang="en-US" sz="2600" dirty="0"/>
              <a:t>Applicants had submitted unrealistic budgets – project did not represent value for money</a:t>
            </a:r>
          </a:p>
          <a:p>
            <a:pPr marL="457200" indent="-457200" algn="l">
              <a:buFontTx/>
              <a:buChar char="•"/>
            </a:pPr>
            <a:r>
              <a:rPr lang="en-GB" altLang="en-US" sz="2600" dirty="0"/>
              <a:t>Too much money spent on administration and too little on service delivery</a:t>
            </a:r>
          </a:p>
          <a:p>
            <a:pPr marL="457200" indent="-457200" algn="l">
              <a:buFontTx/>
              <a:buChar char="•"/>
            </a:pPr>
            <a:r>
              <a:rPr lang="en-GB" altLang="en-US" sz="2600" dirty="0"/>
              <a:t>Too much money spent on equipment items with minimal service provisions</a:t>
            </a:r>
          </a:p>
          <a:p>
            <a:pPr marL="457200" indent="-457200" algn="l">
              <a:buFontTx/>
              <a:buChar char="•"/>
            </a:pPr>
            <a:r>
              <a:rPr lang="en-GB" altLang="en-US" sz="2600" dirty="0"/>
              <a:t>Project workplan objectives are unclear or unrealistic – the project lacks clarity and detail</a:t>
            </a:r>
          </a:p>
          <a:p>
            <a:pPr marL="457200" indent="-457200" algn="l">
              <a:buFontTx/>
              <a:buChar char="•"/>
            </a:pPr>
            <a:r>
              <a:rPr lang="en-GB" altLang="en-US" sz="2600" dirty="0"/>
              <a:t>Project submitted for the wrong category, they put in for Cat 1 but their project was a Cat 2 - e.g. capital items or sporting projects – read the guidelines clearly</a:t>
            </a:r>
          </a:p>
          <a:p>
            <a:pPr marL="457200" indent="-457200" algn="l">
              <a:buFontTx/>
              <a:buChar char="•"/>
            </a:pPr>
            <a:endParaRPr lang="en-GB" altLang="en-US" sz="2800" dirty="0"/>
          </a:p>
          <a:p>
            <a:pPr marL="457200" indent="-457200" algn="l">
              <a:buFontTx/>
              <a:buChar char="•"/>
            </a:pPr>
            <a:endParaRPr lang="en-GB" altLang="en-US" sz="2800" dirty="0"/>
          </a:p>
          <a:p>
            <a:pPr marL="457200" indent="-457200" algn="l">
              <a:buFontTx/>
              <a:buChar char="•"/>
            </a:pPr>
            <a:endParaRPr lang="en-GB" altLang="en-US" dirty="0"/>
          </a:p>
          <a:p>
            <a:pPr marL="457200" indent="-457200" algn="l">
              <a:buFontTx/>
              <a:buChar char="•"/>
            </a:pPr>
            <a:endParaRPr lang="en-GB" altLang="en-US" dirty="0"/>
          </a:p>
          <a:p>
            <a:pPr marL="457200" indent="-457200" algn="l">
              <a:buFontTx/>
              <a:buChar char="•"/>
            </a:pPr>
            <a:endParaRPr lang="en-GB" altLang="en-US" dirty="0"/>
          </a:p>
          <a:p>
            <a:pPr marL="457200" indent="-457200" algn="l">
              <a:buFontTx/>
              <a:buChar char="•"/>
            </a:pPr>
            <a:endParaRPr lang="en-GB" altLang="en-US" dirty="0"/>
          </a:p>
        </p:txBody>
      </p:sp>
      <p:pic>
        <p:nvPicPr>
          <p:cNvPr id="604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9020" y="311432"/>
            <a:ext cx="23764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941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9394" name="Title 1"/>
          <p:cNvSpPr>
            <a:spLocks noGrp="1"/>
          </p:cNvSpPr>
          <p:nvPr>
            <p:ph type="ctrTitle"/>
          </p:nvPr>
        </p:nvSpPr>
        <p:spPr>
          <a:xfrm>
            <a:off x="-258004" y="0"/>
            <a:ext cx="7366717" cy="1122385"/>
          </a:xfrm>
        </p:spPr>
        <p:txBody>
          <a:bodyPr>
            <a:normAutofit fontScale="90000"/>
          </a:bodyPr>
          <a:lstStyle/>
          <a:p>
            <a:br>
              <a:rPr lang="en-AU" altLang="en-US" b="1" dirty="0">
                <a:latin typeface="Agenda-Bold" pitchFamily="2" charset="0"/>
                <a:cs typeface="Tahoma" panose="020B0604030504040204" pitchFamily="34" charset="0"/>
              </a:rPr>
            </a:br>
            <a:r>
              <a:rPr lang="en-AU" altLang="en-US" sz="3600" b="1" dirty="0">
                <a:latin typeface="Agenda-Bold" pitchFamily="2" charset="0"/>
                <a:cs typeface="Tahoma" panose="020B0604030504040204" pitchFamily="34" charset="0"/>
              </a:rPr>
              <a:t>Useful Websites - Statistics</a:t>
            </a:r>
            <a:br>
              <a:rPr lang="en-AU" altLang="en-US" sz="4000" b="1" dirty="0">
                <a:latin typeface="Agenda-Bold" pitchFamily="2" charset="0"/>
                <a:cs typeface="Tahoma" panose="020B0604030504040204" pitchFamily="34" charset="0"/>
              </a:rPr>
            </a:br>
            <a:endParaRPr lang="en-GB" altLang="en-US" sz="4000" b="1" dirty="0">
              <a:latin typeface="Agenda-Bold" pitchFamily="2" charset="0"/>
            </a:endParaRPr>
          </a:p>
        </p:txBody>
      </p:sp>
      <p:sp>
        <p:nvSpPr>
          <p:cNvPr id="2" name="TextBox 1"/>
          <p:cNvSpPr txBox="1"/>
          <p:nvPr/>
        </p:nvSpPr>
        <p:spPr>
          <a:xfrm>
            <a:off x="1090968" y="629648"/>
            <a:ext cx="10275023" cy="6832640"/>
          </a:xfrm>
          <a:prstGeom prst="rect">
            <a:avLst/>
          </a:prstGeom>
          <a:noFill/>
        </p:spPr>
        <p:txBody>
          <a:bodyPr wrap="square" rtlCol="0">
            <a:spAutoFit/>
          </a:bodyPr>
          <a:lstStyle/>
          <a:p>
            <a:pPr>
              <a:defRPr/>
            </a:pPr>
            <a:r>
              <a:rPr lang="en-AU" sz="2000" b="1" dirty="0"/>
              <a:t>Community Profile – Demographic Resources</a:t>
            </a:r>
            <a:endParaRPr lang="en-AU" sz="2000" dirty="0">
              <a:hlinkClick r:id="rId3"/>
            </a:endParaRPr>
          </a:p>
          <a:p>
            <a:pPr marL="285750" indent="-285750">
              <a:buFont typeface="Arial" panose="020B0604020202020204" pitchFamily="34" charset="0"/>
              <a:buChar char="•"/>
              <a:defRPr/>
            </a:pPr>
            <a:r>
              <a:rPr lang="en-AU" sz="2000" dirty="0">
                <a:hlinkClick r:id="rId3"/>
              </a:rPr>
              <a:t>https://profile.id.com.au/fairfield</a:t>
            </a:r>
            <a:endParaRPr lang="en-AU" sz="2000" dirty="0"/>
          </a:p>
          <a:p>
            <a:pPr marL="285750" indent="-285750">
              <a:buFont typeface="Arial" panose="020B0604020202020204" pitchFamily="34" charset="0"/>
              <a:buChar char="•"/>
              <a:defRPr/>
            </a:pPr>
            <a:r>
              <a:rPr lang="en-AU" sz="2000" dirty="0">
                <a:hlinkClick r:id="rId4"/>
              </a:rPr>
              <a:t>http://www.fairfieldcity.nsw.gov.au/info/20005/community_services/971/community_profile</a:t>
            </a:r>
            <a:endParaRPr lang="en-AU" sz="2000" dirty="0"/>
          </a:p>
          <a:p>
            <a:pPr>
              <a:defRPr/>
            </a:pPr>
            <a:r>
              <a:rPr lang="en-AU" sz="2000" b="1" dirty="0"/>
              <a:t>Crime data for each LGA in NSW</a:t>
            </a:r>
            <a:r>
              <a:rPr lang="en-AU" sz="2000" dirty="0"/>
              <a:t>: </a:t>
            </a:r>
            <a:r>
              <a:rPr lang="en-AU" sz="2000" dirty="0">
                <a:hlinkClick r:id="rId5"/>
              </a:rPr>
              <a:t>https://www.bocsar.nsw.gov.au/</a:t>
            </a:r>
            <a:endParaRPr lang="en-AU" sz="2000" dirty="0"/>
          </a:p>
          <a:p>
            <a:pPr>
              <a:defRPr/>
            </a:pPr>
            <a:endParaRPr lang="en-AU" sz="2000" dirty="0"/>
          </a:p>
          <a:p>
            <a:r>
              <a:rPr lang="en-AU" sz="2000" b="1" dirty="0"/>
              <a:t>Centrelink data (numbers of people on different payments, job seeker numbers, unemployment figures):</a:t>
            </a:r>
            <a:r>
              <a:rPr lang="en-AU" sz="2000" dirty="0"/>
              <a:t> </a:t>
            </a:r>
            <a:r>
              <a:rPr lang="en-AU" sz="2000" u="sng" dirty="0">
                <a:hlinkClick r:id="rId6"/>
              </a:rPr>
              <a:t>https://lmip.gov.au/</a:t>
            </a:r>
            <a:endParaRPr lang="en-AU" sz="2000" u="sng" dirty="0"/>
          </a:p>
          <a:p>
            <a:endParaRPr lang="en-AU" sz="2000" b="1" dirty="0"/>
          </a:p>
          <a:p>
            <a:pPr>
              <a:defRPr/>
            </a:pPr>
            <a:r>
              <a:rPr lang="en-US" sz="2000" b="1" dirty="0"/>
              <a:t>Health data collated from a range of sources for each LGA across Australia</a:t>
            </a:r>
            <a:r>
              <a:rPr lang="en-US" sz="2000" dirty="0"/>
              <a:t>: </a:t>
            </a:r>
            <a:r>
              <a:rPr lang="en-US" sz="2000" dirty="0">
                <a:hlinkClick r:id="rId7"/>
              </a:rPr>
              <a:t>https://phidu.torrens.edu.au/social-health-atlases</a:t>
            </a:r>
            <a:r>
              <a:rPr lang="en-US" sz="2000" dirty="0"/>
              <a:t> </a:t>
            </a:r>
          </a:p>
          <a:p>
            <a:pPr>
              <a:defRPr/>
            </a:pPr>
            <a:endParaRPr lang="en-US" sz="2000" dirty="0"/>
          </a:p>
          <a:p>
            <a:pPr>
              <a:defRPr/>
            </a:pPr>
            <a:r>
              <a:rPr lang="en-US" sz="2000" b="1" dirty="0" err="1"/>
              <a:t>HealthStats</a:t>
            </a:r>
            <a:r>
              <a:rPr lang="en-US" sz="2000" b="1" dirty="0"/>
              <a:t> NSW is a 'one-stop-shop' providing statistical information about the health of the NSW population </a:t>
            </a:r>
          </a:p>
          <a:p>
            <a:pPr>
              <a:defRPr/>
            </a:pPr>
            <a:r>
              <a:rPr lang="en-US" u="sng" dirty="0">
                <a:hlinkClick r:id="rId8"/>
              </a:rPr>
              <a:t>https://www.health.nsw.gov.au/hsnsw/Pages/default.aspx</a:t>
            </a:r>
            <a:r>
              <a:rPr lang="en-US" u="sng" dirty="0"/>
              <a:t> </a:t>
            </a:r>
            <a:endParaRPr lang="en-US" sz="2000" dirty="0"/>
          </a:p>
          <a:p>
            <a:pPr>
              <a:defRPr/>
            </a:pPr>
            <a:endParaRPr lang="en-AU" sz="2000" dirty="0"/>
          </a:p>
          <a:p>
            <a:r>
              <a:rPr lang="en-AU" sz="2000" b="1" dirty="0"/>
              <a:t>Unemployment rates for every LGA in Australia, each state and the national rate (quarterly)</a:t>
            </a:r>
            <a:r>
              <a:rPr lang="en-AU" sz="2000" dirty="0"/>
              <a:t>: </a:t>
            </a:r>
            <a:r>
              <a:rPr lang="en-AU" sz="2000" u="sng" dirty="0">
                <a:hlinkClick r:id="rId9"/>
              </a:rPr>
              <a:t>https://www.dese.gov.au/employment/employment-research</a:t>
            </a:r>
            <a:r>
              <a:rPr lang="en-AU" sz="2000" u="sng" dirty="0"/>
              <a:t> </a:t>
            </a:r>
          </a:p>
          <a:p>
            <a:endParaRPr lang="en-AU" sz="2000" b="1" dirty="0"/>
          </a:p>
          <a:p>
            <a:r>
              <a:rPr lang="en-AU" sz="2000" b="1" dirty="0"/>
              <a:t>NSW Population projections to 2036 for each LGA in NSW</a:t>
            </a:r>
            <a:r>
              <a:rPr lang="en-AU" sz="2000" dirty="0"/>
              <a:t> </a:t>
            </a:r>
            <a:r>
              <a:rPr lang="en-AU" sz="2000" u="sng" dirty="0">
                <a:hlinkClick r:id="rId10"/>
              </a:rPr>
              <a:t>https://www.planning.nsw.gov.au/Research-and-Demography/Population-projections</a:t>
            </a:r>
            <a:r>
              <a:rPr lang="en-AU" sz="2000" u="sng" dirty="0"/>
              <a:t> </a:t>
            </a:r>
            <a:endParaRPr lang="en-AU" sz="2000" dirty="0"/>
          </a:p>
          <a:p>
            <a:endParaRPr lang="en-AU" sz="2000" u="sng" dirty="0"/>
          </a:p>
          <a:p>
            <a:r>
              <a:rPr lang="en-AU" sz="2000" dirty="0"/>
              <a:t> </a:t>
            </a:r>
          </a:p>
        </p:txBody>
      </p:sp>
    </p:spTree>
    <p:extLst>
      <p:ext uri="{BB962C8B-B14F-4D97-AF65-F5344CB8AC3E}">
        <p14:creationId xmlns:p14="http://schemas.microsoft.com/office/powerpoint/2010/main" val="2090370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9394" name="Title 1"/>
          <p:cNvSpPr>
            <a:spLocks noGrp="1"/>
          </p:cNvSpPr>
          <p:nvPr>
            <p:ph type="ctrTitle"/>
          </p:nvPr>
        </p:nvSpPr>
        <p:spPr>
          <a:xfrm>
            <a:off x="-258004" y="281412"/>
            <a:ext cx="7366717" cy="1122385"/>
          </a:xfrm>
        </p:spPr>
        <p:txBody>
          <a:bodyPr>
            <a:normAutofit fontScale="90000"/>
          </a:bodyPr>
          <a:lstStyle/>
          <a:p>
            <a:br>
              <a:rPr lang="en-AU" altLang="en-US" b="1" dirty="0">
                <a:latin typeface="Agenda-Bold" pitchFamily="2" charset="0"/>
                <a:cs typeface="Tahoma" panose="020B0604030504040204" pitchFamily="34" charset="0"/>
              </a:rPr>
            </a:br>
            <a:r>
              <a:rPr lang="en-AU" altLang="en-US" sz="3600" b="1" dirty="0">
                <a:latin typeface="Agenda-Bold" pitchFamily="2" charset="0"/>
                <a:cs typeface="Tahoma" panose="020B0604030504040204" pitchFamily="34" charset="0"/>
              </a:rPr>
              <a:t>Useful Websites - Statistics</a:t>
            </a:r>
            <a:br>
              <a:rPr lang="en-AU" altLang="en-US" sz="4000" b="1" dirty="0">
                <a:latin typeface="Agenda-Bold" pitchFamily="2" charset="0"/>
                <a:cs typeface="Tahoma" panose="020B0604030504040204" pitchFamily="34" charset="0"/>
              </a:rPr>
            </a:br>
            <a:endParaRPr lang="en-GB" altLang="en-US" sz="4000" b="1" dirty="0">
              <a:latin typeface="Agenda-Bold" pitchFamily="2" charset="0"/>
            </a:endParaRPr>
          </a:p>
        </p:txBody>
      </p:sp>
      <p:sp>
        <p:nvSpPr>
          <p:cNvPr id="2" name="TextBox 1"/>
          <p:cNvSpPr txBox="1"/>
          <p:nvPr/>
        </p:nvSpPr>
        <p:spPr>
          <a:xfrm>
            <a:off x="1081825" y="1004552"/>
            <a:ext cx="2722079" cy="2246769"/>
          </a:xfrm>
          <a:prstGeom prst="rect">
            <a:avLst/>
          </a:prstGeom>
          <a:noFill/>
        </p:spPr>
        <p:txBody>
          <a:bodyPr wrap="square" rtlCol="0">
            <a:spAutoFit/>
          </a:bodyPr>
          <a:lstStyle/>
          <a:p>
            <a:pPr>
              <a:defRPr/>
            </a:pPr>
            <a:r>
              <a:rPr lang="en-AU" sz="2000" b="1" dirty="0"/>
              <a:t>Fairfield Conversations</a:t>
            </a:r>
          </a:p>
          <a:p>
            <a:pPr>
              <a:defRPr/>
            </a:pPr>
            <a:endParaRPr lang="en-AU" sz="2000" b="1" dirty="0"/>
          </a:p>
          <a:p>
            <a:pPr marL="342900" indent="-342900">
              <a:buFont typeface="Arial" panose="020B0604020202020204" pitchFamily="34" charset="0"/>
              <a:buChar char="•"/>
              <a:defRPr/>
            </a:pPr>
            <a:r>
              <a:rPr lang="en-AU" sz="2000" dirty="0">
                <a:hlinkClick r:id="rId3"/>
              </a:rPr>
              <a:t>https://www.fairfieldcity.nsw.gov.au/Community/Fairfield-Conversations/Research-and-Information</a:t>
            </a:r>
            <a:r>
              <a:rPr lang="en-AU" sz="2000" dirty="0"/>
              <a:t> </a:t>
            </a:r>
          </a:p>
        </p:txBody>
      </p:sp>
      <p:pic>
        <p:nvPicPr>
          <p:cNvPr id="3" name="Picture 2"/>
          <p:cNvPicPr>
            <a:picLocks noChangeAspect="1"/>
          </p:cNvPicPr>
          <p:nvPr/>
        </p:nvPicPr>
        <p:blipFill>
          <a:blip r:embed="rId4"/>
          <a:stretch>
            <a:fillRect/>
          </a:stretch>
        </p:blipFill>
        <p:spPr>
          <a:xfrm>
            <a:off x="4562856" y="926414"/>
            <a:ext cx="7102220" cy="6001308"/>
          </a:xfrm>
          <a:prstGeom prst="rect">
            <a:avLst/>
          </a:prstGeom>
        </p:spPr>
      </p:pic>
    </p:spTree>
    <p:extLst>
      <p:ext uri="{BB962C8B-B14F-4D97-AF65-F5344CB8AC3E}">
        <p14:creationId xmlns:p14="http://schemas.microsoft.com/office/powerpoint/2010/main" val="535360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348408" y="27782"/>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7" descr="C:\Users\sbressa\AppData\Local\Microsoft\Windows\INetCache\Content.Outlook\QL01V8HM\ClubGRANTS Landscape (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085" y="346681"/>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348408" y="1349981"/>
            <a:ext cx="6338744" cy="5444011"/>
          </a:xfrm>
          <a:prstGeom prst="rect">
            <a:avLst/>
          </a:prstGeom>
        </p:spPr>
      </p:pic>
      <p:sp>
        <p:nvSpPr>
          <p:cNvPr id="4" name="TextBox 3"/>
          <p:cNvSpPr txBox="1"/>
          <p:nvPr/>
        </p:nvSpPr>
        <p:spPr>
          <a:xfrm>
            <a:off x="7616952" y="2028032"/>
            <a:ext cx="2727842" cy="923330"/>
          </a:xfrm>
          <a:prstGeom prst="rect">
            <a:avLst/>
          </a:prstGeom>
          <a:noFill/>
        </p:spPr>
        <p:txBody>
          <a:bodyPr wrap="square" rtlCol="0">
            <a:spAutoFit/>
          </a:bodyPr>
          <a:lstStyle/>
          <a:p>
            <a:r>
              <a:rPr lang="en-AU" dirty="0">
                <a:hlinkClick r:id="rId7"/>
              </a:rPr>
              <a:t>https://www.fairfieldcity.nsw.gov.au/Community/Grants-and-Funding#section-6</a:t>
            </a:r>
            <a:r>
              <a:rPr lang="en-AU" dirty="0"/>
              <a:t> </a:t>
            </a:r>
          </a:p>
        </p:txBody>
      </p:sp>
    </p:spTree>
    <p:extLst>
      <p:ext uri="{BB962C8B-B14F-4D97-AF65-F5344CB8AC3E}">
        <p14:creationId xmlns:p14="http://schemas.microsoft.com/office/powerpoint/2010/main" val="3288993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34840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latin typeface="Agenda-Bold" pitchFamily="2" charset="0"/>
              </a:rPr>
              <a:t>Grant Writing Workshops</a:t>
            </a:r>
          </a:p>
        </p:txBody>
      </p:sp>
      <p:sp>
        <p:nvSpPr>
          <p:cNvPr id="11" name="Content Placeholder 2"/>
          <p:cNvSpPr>
            <a:spLocks noGrp="1"/>
          </p:cNvSpPr>
          <p:nvPr>
            <p:ph idx="1"/>
          </p:nvPr>
        </p:nvSpPr>
        <p:spPr>
          <a:xfrm>
            <a:off x="1348408" y="1690688"/>
            <a:ext cx="9171978" cy="4486275"/>
          </a:xfrm>
        </p:spPr>
        <p:txBody>
          <a:bodyPr>
            <a:noAutofit/>
          </a:bodyPr>
          <a:lstStyle/>
          <a:p>
            <a:pPr marL="0" indent="0">
              <a:buNone/>
            </a:pPr>
            <a:r>
              <a:rPr lang="en-US" sz="2400" kern="0" dirty="0">
                <a:latin typeface="Arial" panose="020B0604020202020204" pitchFamily="34" charset="0"/>
                <a:cs typeface="Arial" panose="020B0604020202020204" pitchFamily="34" charset="0"/>
              </a:rPr>
              <a:t>This grant writing workshop is intended to give local service providers insight into how to write a good grants application. The workshops will be facilitated by Keith Whelan from The Grants Guy. </a:t>
            </a:r>
          </a:p>
          <a:p>
            <a:pPr marL="0" indent="0">
              <a:buNone/>
            </a:pPr>
            <a:endParaRPr lang="en-US" sz="2400" kern="0" dirty="0">
              <a:latin typeface="Arial" panose="020B0604020202020204" pitchFamily="34" charset="0"/>
              <a:cs typeface="Arial" panose="020B0604020202020204" pitchFamily="34" charset="0"/>
            </a:endParaRPr>
          </a:p>
          <a:p>
            <a:pPr marL="0" indent="0">
              <a:buNone/>
            </a:pPr>
            <a:r>
              <a:rPr lang="en-US" sz="2400" u="sng" kern="0" dirty="0">
                <a:latin typeface="Arial" panose="020B0604020202020204" pitchFamily="34" charset="0"/>
                <a:cs typeface="Arial" panose="020B0604020202020204" pitchFamily="34" charset="0"/>
              </a:rPr>
              <a:t>Dates:</a:t>
            </a:r>
            <a:endParaRPr lang="en-US" sz="2400" kern="0" dirty="0">
              <a:latin typeface="Arial" panose="020B0604020202020204" pitchFamily="34" charset="0"/>
              <a:cs typeface="Arial" panose="020B0604020202020204" pitchFamily="34" charset="0"/>
            </a:endParaRPr>
          </a:p>
          <a:p>
            <a:r>
              <a:rPr lang="en-US" sz="2400" kern="0" dirty="0">
                <a:latin typeface="Arial" panose="020B0604020202020204" pitchFamily="34" charset="0"/>
                <a:cs typeface="Arial" panose="020B0604020202020204" pitchFamily="34" charset="0"/>
              </a:rPr>
              <a:t>Thursday 22 February | 9.30am – 11.30am (in person)</a:t>
            </a:r>
          </a:p>
          <a:p>
            <a:r>
              <a:rPr lang="en-US" sz="2400" kern="0" dirty="0">
                <a:latin typeface="Arial" panose="020B0604020202020204" pitchFamily="34" charset="0"/>
                <a:cs typeface="Arial" panose="020B0604020202020204" pitchFamily="34" charset="0"/>
              </a:rPr>
              <a:t>Thursday 22 February | 5.30pm - 7.30pm (in person)</a:t>
            </a:r>
          </a:p>
          <a:p>
            <a:pPr marL="0" indent="0">
              <a:buNone/>
            </a:pP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rPr>
              <a:t>To register: </a:t>
            </a:r>
            <a:r>
              <a:rPr lang="en-AU" sz="2400" kern="0" dirty="0">
                <a:latin typeface="Arial" panose="020B0604020202020204" pitchFamily="34" charset="0"/>
                <a:cs typeface="Arial" panose="020B0604020202020204" pitchFamily="34" charset="0"/>
                <a:hlinkClick r:id="rId5"/>
              </a:rPr>
              <a:t>https://grantwritingworkshops2024.eventbrite.com.au</a:t>
            </a:r>
            <a:endParaRPr lang="en-AU" sz="2400" kern="0" dirty="0">
              <a:latin typeface="Arial" panose="020B0604020202020204" pitchFamily="34" charset="0"/>
              <a:cs typeface="Arial" panose="020B0604020202020204" pitchFamily="34" charset="0"/>
            </a:endParaRPr>
          </a:p>
          <a:p>
            <a:pPr marL="0" indent="0">
              <a:buNone/>
            </a:pPr>
            <a:br>
              <a:rPr lang="en-AU" sz="2400" kern="0" dirty="0">
                <a:latin typeface="Arial" panose="020B0604020202020204" pitchFamily="34" charset="0"/>
                <a:cs typeface="Arial" panose="020B0604020202020204" pitchFamily="34" charset="0"/>
              </a:rPr>
            </a:br>
            <a:endParaRPr lang="en-AU"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392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348408" y="6897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latin typeface="Agenda-Bold" pitchFamily="2" charset="0"/>
              </a:rPr>
              <a:t>Community Grants Information Sessions</a:t>
            </a:r>
          </a:p>
        </p:txBody>
      </p:sp>
      <p:sp>
        <p:nvSpPr>
          <p:cNvPr id="11" name="Content Placeholder 2"/>
          <p:cNvSpPr>
            <a:spLocks noGrp="1"/>
          </p:cNvSpPr>
          <p:nvPr>
            <p:ph idx="1"/>
          </p:nvPr>
        </p:nvSpPr>
        <p:spPr>
          <a:xfrm>
            <a:off x="1376386" y="1899387"/>
            <a:ext cx="9144000" cy="4277576"/>
          </a:xfrm>
        </p:spPr>
        <p:txBody>
          <a:bodyPr>
            <a:noAutofit/>
          </a:bodyPr>
          <a:lstStyle/>
          <a:p>
            <a:pPr marL="0" indent="0">
              <a:buNone/>
            </a:pPr>
            <a:r>
              <a:rPr lang="en-US" sz="2400" kern="0" dirty="0">
                <a:latin typeface="Arial" panose="020B0604020202020204" pitchFamily="34" charset="0"/>
                <a:cs typeface="Arial" panose="020B0604020202020204" pitchFamily="34" charset="0"/>
              </a:rPr>
              <a:t>This session will provide information about Council’s Community Development Grants program. Hear from the Grants Team on the updated guidelines, past successful projects and priority areas. There will also be opportunity for a Q &amp; A!</a:t>
            </a:r>
          </a:p>
          <a:p>
            <a:pPr marL="0" indent="0">
              <a:buNone/>
            </a:pPr>
            <a:r>
              <a:rPr lang="en-US" sz="2400" u="sng" kern="0" dirty="0">
                <a:latin typeface="Arial" panose="020B0604020202020204" pitchFamily="34" charset="0"/>
                <a:cs typeface="Arial" panose="020B0604020202020204" pitchFamily="34" charset="0"/>
              </a:rPr>
              <a:t>Dates:</a:t>
            </a:r>
            <a:endParaRPr lang="en-US" sz="2400" kern="0" dirty="0">
              <a:latin typeface="Arial" panose="020B0604020202020204" pitchFamily="34" charset="0"/>
              <a:cs typeface="Arial" panose="020B0604020202020204" pitchFamily="34" charset="0"/>
            </a:endParaRPr>
          </a:p>
          <a:p>
            <a:r>
              <a:rPr lang="en-US" sz="2400" kern="0" dirty="0">
                <a:latin typeface="Arial" panose="020B0604020202020204" pitchFamily="34" charset="0"/>
                <a:cs typeface="Arial" panose="020B0604020202020204" pitchFamily="34" charset="0"/>
              </a:rPr>
              <a:t>Wednesday 21 February | 9.30am – 11.30am (in person)</a:t>
            </a:r>
          </a:p>
          <a:p>
            <a:r>
              <a:rPr lang="en-US" sz="2400" kern="0" dirty="0">
                <a:latin typeface="Arial" panose="020B0604020202020204" pitchFamily="34" charset="0"/>
                <a:cs typeface="Arial" panose="020B0604020202020204" pitchFamily="34" charset="0"/>
              </a:rPr>
              <a:t>Wednesday 21 February | 5.30pm - 7.30pm (in person)</a:t>
            </a:r>
          </a:p>
          <a:p>
            <a:pPr marL="0" indent="0">
              <a:buNone/>
            </a:pP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rPr>
              <a:t>To register: </a:t>
            </a:r>
          </a:p>
          <a:p>
            <a:pPr marL="0" indent="0">
              <a:buNone/>
            </a:pPr>
            <a:r>
              <a:rPr lang="en-AU" sz="2400" kern="0" dirty="0">
                <a:latin typeface="Arial" panose="020B0604020202020204" pitchFamily="34" charset="0"/>
                <a:cs typeface="Arial" panose="020B0604020202020204" pitchFamily="34" charset="0"/>
                <a:hlinkClick r:id="rId5"/>
              </a:rPr>
              <a:t>https://Communitygrantinfosession2024.eventbrite.com.au</a:t>
            </a:r>
            <a:endParaRPr lang="en-AU" sz="2400" kern="0" dirty="0">
              <a:latin typeface="Arial" panose="020B0604020202020204" pitchFamily="34" charset="0"/>
              <a:cs typeface="Arial" panose="020B0604020202020204" pitchFamily="34" charset="0"/>
            </a:endParaRPr>
          </a:p>
          <a:p>
            <a:pPr marL="0" indent="0">
              <a:buNone/>
            </a:pPr>
            <a:br>
              <a:rPr lang="en-AU" sz="2400" kern="0" dirty="0">
                <a:latin typeface="Arial" panose="020B0604020202020204" pitchFamily="34" charset="0"/>
                <a:cs typeface="Arial" panose="020B0604020202020204" pitchFamily="34" charset="0"/>
              </a:rPr>
            </a:br>
            <a:endParaRPr lang="en-AU"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959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134840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latin typeface="Agenda-Bold" pitchFamily="2" charset="0"/>
              </a:rPr>
              <a:t>Grant Writing Workshops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20839280"/>
              </p:ext>
            </p:extLst>
          </p:nvPr>
        </p:nvGraphicFramePr>
        <p:xfrm>
          <a:off x="1348408" y="1423214"/>
          <a:ext cx="9171978" cy="4486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8653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descr="Image result for question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680314"/>
            <a:ext cx="4175848" cy="35578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6683653" y="1399570"/>
            <a:ext cx="2304256" cy="3838567"/>
          </a:xfrm>
          <a:prstGeom prst="rect">
            <a:avLst/>
          </a:prstGeom>
        </p:spPr>
      </p:pic>
    </p:spTree>
    <p:extLst>
      <p:ext uri="{BB962C8B-B14F-4D97-AF65-F5344CB8AC3E}">
        <p14:creationId xmlns:p14="http://schemas.microsoft.com/office/powerpoint/2010/main" val="248942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3095577" y="1592905"/>
            <a:ext cx="5125100" cy="881244"/>
          </a:xfrm>
        </p:spPr>
        <p:txBody>
          <a:bodyPr>
            <a:normAutofit/>
          </a:bodyPr>
          <a:lstStyle/>
          <a:p>
            <a:pPr algn="ctr" eaLnBrk="1" hangingPunct="1"/>
            <a:r>
              <a:rPr lang="en-US" altLang="en-US" sz="3200" b="1" dirty="0">
                <a:latin typeface="Agenda-Bold" pitchFamily="2" charset="0"/>
                <a:cs typeface="Tahoma" panose="020B0604030504040204" pitchFamily="34" charset="0"/>
              </a:rPr>
              <a:t>11 Participating</a:t>
            </a:r>
            <a:r>
              <a:rPr lang="en-US" altLang="en-US" sz="3600" b="1" dirty="0">
                <a:latin typeface="Agenda-Bold" pitchFamily="2" charset="0"/>
                <a:cs typeface="Tahoma" panose="020B0604030504040204" pitchFamily="34" charset="0"/>
              </a:rPr>
              <a:t> </a:t>
            </a:r>
            <a:r>
              <a:rPr lang="en-US" altLang="en-US" sz="3200" b="1" dirty="0">
                <a:latin typeface="Agenda-Bold" pitchFamily="2" charset="0"/>
                <a:cs typeface="Tahoma" panose="020B0604030504040204" pitchFamily="34" charset="0"/>
              </a:rPr>
              <a:t>Clubs</a:t>
            </a:r>
            <a:endParaRPr lang="en-US" altLang="en-US" sz="3600" b="1" dirty="0">
              <a:latin typeface="Agenda-Bold" pitchFamily="2" charset="0"/>
              <a:cs typeface="Tahoma" panose="020B0604030504040204" pitchFamily="34" charset="0"/>
            </a:endParaRPr>
          </a:p>
        </p:txBody>
      </p:sp>
      <p:pic>
        <p:nvPicPr>
          <p:cNvPr id="2061" name="Picture 20" descr="Cabramatta Bow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93714" y="13082652"/>
            <a:ext cx="269905" cy="26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2" descr="C:\Documents and Settings\privera\My Documents\CDSE Club Logos\Cabra-Vale Diggers 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10" y="3487473"/>
            <a:ext cx="1552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7" descr="C:\Users\sbressa\AppData\Local\Microsoft\Windows\INetCache\Content.Outlook\QL01V8HM\ClubGRANTS Landscape (0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0031" y="581819"/>
            <a:ext cx="32496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Image result for st johns park bowling club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9291" y="2203818"/>
            <a:ext cx="2459833" cy="9839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canley Heights rsl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2029" y="3523627"/>
            <a:ext cx="2169319" cy="10051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2431" y="184909"/>
            <a:ext cx="1585569" cy="793820"/>
          </a:xfrm>
          <a:prstGeom prst="rect">
            <a:avLst/>
          </a:prstGeom>
        </p:spPr>
      </p:pic>
      <p:pic>
        <p:nvPicPr>
          <p:cNvPr id="7" name="Picture 6" descr="A blue and black logo&#10;&#10;Description automatically generated">
            <a:extLst>
              <a:ext uri="{FF2B5EF4-FFF2-40B4-BE49-F238E27FC236}">
                <a16:creationId xmlns:a16="http://schemas.microsoft.com/office/drawing/2014/main" id="{14F04A79-7DEE-4016-AFBC-014297C297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4882" y="2991720"/>
            <a:ext cx="3256725" cy="641761"/>
          </a:xfrm>
          <a:prstGeom prst="rect">
            <a:avLst/>
          </a:prstGeom>
        </p:spPr>
      </p:pic>
      <p:pic>
        <p:nvPicPr>
          <p:cNvPr id="9" name="Picture 8" descr="A logo with brown text&#10;&#10;Description automatically generated">
            <a:extLst>
              <a:ext uri="{FF2B5EF4-FFF2-40B4-BE49-F238E27FC236}">
                <a16:creationId xmlns:a16="http://schemas.microsoft.com/office/drawing/2014/main" id="{14BA9A01-F5AD-1B3A-C842-8D8991C344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608" y="1916528"/>
            <a:ext cx="2552341" cy="1145718"/>
          </a:xfrm>
          <a:prstGeom prst="rect">
            <a:avLst/>
          </a:prstGeom>
        </p:spPr>
      </p:pic>
      <p:pic>
        <p:nvPicPr>
          <p:cNvPr id="12" name="Picture 8">
            <a:extLst>
              <a:ext uri="{FF2B5EF4-FFF2-40B4-BE49-F238E27FC236}">
                <a16:creationId xmlns:a16="http://schemas.microsoft.com/office/drawing/2014/main" id="{D5C76297-2C5A-CABA-165E-F442A4AF0F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0825" y="2828302"/>
            <a:ext cx="1865439" cy="98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A yellow and grey logo&#10;&#10;Description automatically generated">
            <a:extLst>
              <a:ext uri="{FF2B5EF4-FFF2-40B4-BE49-F238E27FC236}">
                <a16:creationId xmlns:a16="http://schemas.microsoft.com/office/drawing/2014/main" id="{321037D0-46DC-74BF-FAC5-393A47D01F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364" y="5335341"/>
            <a:ext cx="2024843" cy="724011"/>
          </a:xfrm>
          <a:prstGeom prst="rect">
            <a:avLst/>
          </a:prstGeom>
        </p:spPr>
      </p:pic>
      <p:pic>
        <p:nvPicPr>
          <p:cNvPr id="14" name="Picture 13" descr="A yellow and black logo&#10;&#10;Description automatically generated">
            <a:extLst>
              <a:ext uri="{FF2B5EF4-FFF2-40B4-BE49-F238E27FC236}">
                <a16:creationId xmlns:a16="http://schemas.microsoft.com/office/drawing/2014/main" id="{4D715F36-6A44-5CE3-9D19-1638D1B6FD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9644" y="5293653"/>
            <a:ext cx="2500528" cy="744838"/>
          </a:xfrm>
          <a:prstGeom prst="rect">
            <a:avLst/>
          </a:prstGeom>
        </p:spPr>
      </p:pic>
      <p:pic>
        <p:nvPicPr>
          <p:cNvPr id="15" name="Picture 14" descr="A yellow and black logo&#10;&#10;Description automatically generated">
            <a:extLst>
              <a:ext uri="{FF2B5EF4-FFF2-40B4-BE49-F238E27FC236}">
                <a16:creationId xmlns:a16="http://schemas.microsoft.com/office/drawing/2014/main" id="{F837767B-AC9F-0015-23E8-5FFB0F7C37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56756" y="5324859"/>
            <a:ext cx="2541880" cy="759642"/>
          </a:xfrm>
          <a:prstGeom prst="rect">
            <a:avLst/>
          </a:prstGeom>
        </p:spPr>
      </p:pic>
      <p:pic>
        <p:nvPicPr>
          <p:cNvPr id="18" name="Picture 17" descr="A blue and yellow logo&#10;&#10;Description automatically generated">
            <a:extLst>
              <a:ext uri="{FF2B5EF4-FFF2-40B4-BE49-F238E27FC236}">
                <a16:creationId xmlns:a16="http://schemas.microsoft.com/office/drawing/2014/main" id="{D4DD3024-AED2-38EF-AADE-61AC358D13F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55740" y="3885631"/>
            <a:ext cx="2169319" cy="1579830"/>
          </a:xfrm>
          <a:prstGeom prst="rect">
            <a:avLst/>
          </a:prstGeom>
        </p:spPr>
      </p:pic>
      <p:pic>
        <p:nvPicPr>
          <p:cNvPr id="20" name="Picture 19" descr="A blue and black text&#10;&#10;Description automatically generated">
            <a:extLst>
              <a:ext uri="{FF2B5EF4-FFF2-40B4-BE49-F238E27FC236}">
                <a16:creationId xmlns:a16="http://schemas.microsoft.com/office/drawing/2014/main" id="{53D608E3-4760-5557-8328-6870BB5B8FA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8585" y="3885631"/>
            <a:ext cx="4221682" cy="1408022"/>
          </a:xfrm>
          <a:prstGeom prst="rect">
            <a:avLst/>
          </a:prstGeom>
        </p:spPr>
      </p:pic>
    </p:spTree>
    <p:extLst>
      <p:ext uri="{BB962C8B-B14F-4D97-AF65-F5344CB8AC3E}">
        <p14:creationId xmlns:p14="http://schemas.microsoft.com/office/powerpoint/2010/main" val="2208310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nodeType="afterGroup">
                            <p:stCondLst>
                              <p:cond delay="1450"/>
                            </p:stCondLst>
                            <p:childTnLst>
                              <p:par>
                                <p:cTn id="13" presetID="2" presetClass="entr" presetSubtype="2" fill="hold" nodeType="afterEffect">
                                  <p:stCondLst>
                                    <p:cond delay="0"/>
                                  </p:stCondLst>
                                  <p:childTnLst>
                                    <p:set>
                                      <p:cBhvr>
                                        <p:cTn id="14" dur="1" fill="hold">
                                          <p:stCondLst>
                                            <p:cond delay="0"/>
                                          </p:stCondLst>
                                        </p:cTn>
                                        <p:tgtEl>
                                          <p:spTgt spid="2061"/>
                                        </p:tgtEl>
                                        <p:attrNameLst>
                                          <p:attrName>style.visibility</p:attrName>
                                        </p:attrNameLst>
                                      </p:cBhvr>
                                      <p:to>
                                        <p:strVal val="visible"/>
                                      </p:to>
                                    </p:set>
                                    <p:anim calcmode="lin" valueType="num">
                                      <p:cBhvr additive="base">
                                        <p:cTn id="15" dur="2000" fill="hold"/>
                                        <p:tgtEl>
                                          <p:spTgt spid="2061"/>
                                        </p:tgtEl>
                                        <p:attrNameLst>
                                          <p:attrName>ppt_x</p:attrName>
                                        </p:attrNameLst>
                                      </p:cBhvr>
                                      <p:tavLst>
                                        <p:tav tm="0">
                                          <p:val>
                                            <p:strVal val="1+#ppt_w/2"/>
                                          </p:val>
                                        </p:tav>
                                        <p:tav tm="100000">
                                          <p:val>
                                            <p:strVal val="#ppt_x"/>
                                          </p:val>
                                        </p:tav>
                                      </p:tavLst>
                                    </p:anim>
                                    <p:anim calcmode="lin" valueType="num">
                                      <p:cBhvr additive="base">
                                        <p:cTn id="16" dur="2000" fill="hold"/>
                                        <p:tgtEl>
                                          <p:spTgt spid="206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450"/>
                            </p:stCondLst>
                            <p:childTnLst>
                              <p:par>
                                <p:cTn id="18" presetID="2" presetClass="entr" presetSubtype="4" fill="hold" nodeType="afterEffect">
                                  <p:stCondLst>
                                    <p:cond delay="0"/>
                                  </p:stCondLst>
                                  <p:childTnLst>
                                    <p:set>
                                      <p:cBhvr>
                                        <p:cTn id="19" dur="1" fill="hold">
                                          <p:stCondLst>
                                            <p:cond delay="0"/>
                                          </p:stCondLst>
                                        </p:cTn>
                                        <p:tgtEl>
                                          <p:spTgt spid="2076"/>
                                        </p:tgtEl>
                                        <p:attrNameLst>
                                          <p:attrName>style.visibility</p:attrName>
                                        </p:attrNameLst>
                                      </p:cBhvr>
                                      <p:to>
                                        <p:strVal val="visible"/>
                                      </p:to>
                                    </p:set>
                                    <p:anim calcmode="lin" valueType="num">
                                      <p:cBhvr additive="base">
                                        <p:cTn id="20" dur="2000" fill="hold"/>
                                        <p:tgtEl>
                                          <p:spTgt spid="2076"/>
                                        </p:tgtEl>
                                        <p:attrNameLst>
                                          <p:attrName>ppt_x</p:attrName>
                                        </p:attrNameLst>
                                      </p:cBhvr>
                                      <p:tavLst>
                                        <p:tav tm="0">
                                          <p:val>
                                            <p:strVal val="#ppt_x"/>
                                          </p:val>
                                        </p:tav>
                                        <p:tav tm="100000">
                                          <p:val>
                                            <p:strVal val="#ppt_x"/>
                                          </p:val>
                                        </p:tav>
                                      </p:tavLst>
                                    </p:anim>
                                    <p:anim calcmode="lin" valueType="num">
                                      <p:cBhvr additive="base">
                                        <p:cTn id="21" dur="2000" fill="hold"/>
                                        <p:tgtEl>
                                          <p:spTgt spid="2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524000" y="0"/>
            <a:ext cx="9144000" cy="2000250"/>
            <a:chOff x="0" y="0"/>
            <a:chExt cx="9144000" cy="2000240"/>
          </a:xfrm>
        </p:grpSpPr>
        <p:pic>
          <p:nvPicPr>
            <p:cNvPr id="4403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20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86" y="14285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2334662" y="2291483"/>
            <a:ext cx="6866626" cy="2554545"/>
          </a:xfrm>
          <a:prstGeom prst="rect">
            <a:avLst/>
          </a:prstGeom>
          <a:noFill/>
          <a:ln>
            <a:solidFill>
              <a:schemeClr val="accent1">
                <a:lumMod val="60000"/>
                <a:lumOff val="40000"/>
              </a:schemeClr>
            </a:solidFill>
          </a:ln>
        </p:spPr>
        <p:txBody>
          <a:bodyPr wrap="square" rtlCol="0">
            <a:spAutoFit/>
          </a:bodyPr>
          <a:lstStyle/>
          <a:p>
            <a:pPr algn="ctr"/>
            <a:r>
              <a:rPr lang="en-AU" sz="3200" dirty="0"/>
              <a:t>Thank you for attending! </a:t>
            </a:r>
            <a:r>
              <a:rPr lang="en-AU" sz="3200" dirty="0">
                <a:sym typeface="Wingdings" panose="05000000000000000000" pitchFamily="2" charset="2"/>
              </a:rPr>
              <a:t></a:t>
            </a:r>
          </a:p>
          <a:p>
            <a:pPr algn="ctr"/>
            <a:endParaRPr lang="en-AU" sz="3200" dirty="0">
              <a:sym typeface="Wingdings" panose="05000000000000000000" pitchFamily="2" charset="2"/>
            </a:endParaRPr>
          </a:p>
          <a:p>
            <a:pPr algn="ctr"/>
            <a:r>
              <a:rPr lang="en-AU" sz="3200" dirty="0">
                <a:sym typeface="Wingdings" panose="05000000000000000000" pitchFamily="2" charset="2"/>
              </a:rPr>
              <a:t>Please fill in the survey – your feedback will assist us with planning of future workshops. </a:t>
            </a:r>
            <a:endParaRPr lang="en-AU" sz="3200" dirty="0"/>
          </a:p>
        </p:txBody>
      </p:sp>
    </p:spTree>
    <p:extLst>
      <p:ext uri="{BB962C8B-B14F-4D97-AF65-F5344CB8AC3E}">
        <p14:creationId xmlns:p14="http://schemas.microsoft.com/office/powerpoint/2010/main" val="60178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693862" y="2314876"/>
            <a:ext cx="7958138" cy="574675"/>
          </a:xfrm>
        </p:spPr>
        <p:txBody>
          <a:bodyPr>
            <a:noAutofit/>
          </a:bodyPr>
          <a:lstStyle/>
          <a:p>
            <a:pPr algn="ctr" eaLnBrk="1" hangingPunct="1"/>
            <a:r>
              <a:rPr lang="en-US" altLang="en-US" sz="3200" b="1" dirty="0">
                <a:latin typeface="Agenda-Bold" pitchFamily="2" charset="0"/>
                <a:ea typeface="Tahoma" panose="020B0604030504040204" pitchFamily="34" charset="0"/>
                <a:cs typeface="Tahoma" panose="020B0604030504040204" pitchFamily="34" charset="0"/>
              </a:rPr>
              <a:t>2024 Round Dates</a:t>
            </a:r>
          </a:p>
        </p:txBody>
      </p:sp>
      <p:pic>
        <p:nvPicPr>
          <p:cNvPr id="25605"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2539"/>
            <a:ext cx="315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989876539"/>
              </p:ext>
            </p:extLst>
          </p:nvPr>
        </p:nvGraphicFramePr>
        <p:xfrm>
          <a:off x="1606062" y="2632003"/>
          <a:ext cx="8045938" cy="4014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4109897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2400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3376"/>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
        <p:nvSpPr>
          <p:cNvPr id="6" name="Rectangle 5"/>
          <p:cNvSpPr/>
          <p:nvPr/>
        </p:nvSpPr>
        <p:spPr>
          <a:xfrm>
            <a:off x="2815087" y="2000250"/>
            <a:ext cx="6561826" cy="2554545"/>
          </a:xfrm>
          <a:prstGeom prst="rect">
            <a:avLst/>
          </a:prstGeom>
        </p:spPr>
        <p:txBody>
          <a:bodyPr wrap="square">
            <a:spAutoFit/>
          </a:bodyPr>
          <a:lstStyle/>
          <a:p>
            <a:pPr algn="ctr"/>
            <a:r>
              <a:rPr lang="en-US" sz="3200" b="1" kern="0" dirty="0">
                <a:solidFill>
                  <a:schemeClr val="accent6">
                    <a:lumMod val="75000"/>
                  </a:schemeClr>
                </a:solidFill>
                <a:latin typeface="Arial" panose="020B0604020202020204" pitchFamily="34" charset="0"/>
                <a:cs typeface="Arial" panose="020B0604020202020204" pitchFamily="34" charset="0"/>
              </a:rPr>
              <a:t>2023 Category 1</a:t>
            </a:r>
          </a:p>
          <a:p>
            <a:pPr algn="ctr"/>
            <a:r>
              <a:rPr lang="en-US" sz="3200" b="1" kern="0" dirty="0">
                <a:solidFill>
                  <a:schemeClr val="accent6">
                    <a:lumMod val="75000"/>
                  </a:schemeClr>
                </a:solidFill>
                <a:latin typeface="Arial" panose="020B0604020202020204" pitchFamily="34" charset="0"/>
                <a:cs typeface="Arial" panose="020B0604020202020204" pitchFamily="34" charset="0"/>
              </a:rPr>
              <a:t>Total amount funded</a:t>
            </a:r>
          </a:p>
          <a:p>
            <a:pPr algn="ctr"/>
            <a:endParaRPr lang="en-US" sz="3200" b="1" kern="0" dirty="0">
              <a:latin typeface="Arial" panose="020B0604020202020204" pitchFamily="34" charset="0"/>
              <a:cs typeface="Arial" panose="020B0604020202020204" pitchFamily="34" charset="0"/>
            </a:endParaRPr>
          </a:p>
          <a:p>
            <a:pPr algn="ctr"/>
            <a:r>
              <a:rPr lang="en-AU" sz="3200" dirty="0"/>
              <a:t>95 projects </a:t>
            </a:r>
          </a:p>
          <a:p>
            <a:pPr algn="ctr"/>
            <a:r>
              <a:rPr lang="en-AU" sz="3200" b="1" dirty="0">
                <a:solidFill>
                  <a:schemeClr val="accent1">
                    <a:lumMod val="75000"/>
                  </a:schemeClr>
                </a:solidFill>
              </a:rPr>
              <a:t>$1,572.470</a:t>
            </a:r>
            <a:endParaRPr lang="en-AU" sz="3200" b="1" kern="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4168757418"/>
              </p:ext>
            </p:extLst>
          </p:nvPr>
        </p:nvGraphicFramePr>
        <p:xfrm>
          <a:off x="1692166" y="4950372"/>
          <a:ext cx="8586951" cy="9233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048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515269"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15269" y="1759889"/>
            <a:ext cx="6418263" cy="785812"/>
          </a:xfrm>
        </p:spPr>
        <p:txBody>
          <a:bodyPr>
            <a:normAutofit/>
          </a:bodyPr>
          <a:lstStyle/>
          <a:p>
            <a:pPr eaLnBrk="1" hangingPunct="1"/>
            <a:r>
              <a:rPr lang="en-US" altLang="en-US" sz="3200" b="1" dirty="0" err="1">
                <a:latin typeface="Agenda-Bold" pitchFamily="2" charset="0"/>
                <a:cs typeface="Tahoma" panose="020B0604030504040204" pitchFamily="34" charset="0"/>
              </a:rPr>
              <a:t>ClubGRANTS</a:t>
            </a:r>
            <a:r>
              <a:rPr lang="en-US" altLang="en-US" sz="3200" b="1" dirty="0">
                <a:latin typeface="Agenda-Bold" pitchFamily="2" charset="0"/>
                <a:cs typeface="Tahoma" panose="020B0604030504040204" pitchFamily="34" charset="0"/>
              </a:rPr>
              <a:t> Categories</a:t>
            </a:r>
          </a:p>
        </p:txBody>
      </p:sp>
      <p:sp>
        <p:nvSpPr>
          <p:cNvPr id="6147" name="Rectangle 3"/>
          <p:cNvSpPr>
            <a:spLocks noGrp="1" noChangeArrowheads="1"/>
          </p:cNvSpPr>
          <p:nvPr>
            <p:ph type="body" idx="1"/>
          </p:nvPr>
        </p:nvSpPr>
        <p:spPr>
          <a:xfrm>
            <a:off x="1515269" y="2753301"/>
            <a:ext cx="8754146" cy="3520889"/>
          </a:xfrm>
        </p:spPr>
        <p:txBody>
          <a:bodyPr>
            <a:normAutofit lnSpcReduction="10000"/>
          </a:bodyPr>
          <a:lstStyle/>
          <a:p>
            <a:pPr marL="0" indent="0">
              <a:buNone/>
              <a:defRPr/>
            </a:pPr>
            <a:r>
              <a:rPr lang="en-US" altLang="en-US" sz="2400" b="1" u="sng" dirty="0">
                <a:cs typeface="Tahoma" pitchFamily="34" charset="0"/>
              </a:rPr>
              <a:t>Category 1</a:t>
            </a:r>
          </a:p>
          <a:p>
            <a:pPr marL="0" indent="0" algn="just">
              <a:buNone/>
              <a:defRPr/>
            </a:pPr>
            <a:r>
              <a:rPr lang="en-US" sz="2400" dirty="0"/>
              <a:t>Eligible Category 1 expenditure is for projects and/or services that contribute to the welfare and broader social fabric of the local community and are aimed at improving the living standards of low income and disadvantaged people. </a:t>
            </a:r>
            <a:endParaRPr lang="en-AU" altLang="en-US" sz="2400" dirty="0">
              <a:cs typeface="Tahoma" pitchFamily="34" charset="0"/>
            </a:endParaRPr>
          </a:p>
          <a:p>
            <a:pPr marL="0" indent="0" algn="just">
              <a:buNone/>
              <a:defRPr/>
            </a:pPr>
            <a:r>
              <a:rPr lang="en-AU" altLang="en-US" sz="2400" dirty="0">
                <a:cs typeface="Tahoma" pitchFamily="34" charset="0"/>
              </a:rPr>
              <a:t>Funding will be granted for:</a:t>
            </a:r>
          </a:p>
          <a:p>
            <a:pPr algn="just" eaLnBrk="1" hangingPunct="1">
              <a:defRPr/>
            </a:pPr>
            <a:r>
              <a:rPr lang="en-AU" altLang="en-US" sz="2400" b="1" dirty="0">
                <a:cs typeface="Tahoma" pitchFamily="34" charset="0"/>
              </a:rPr>
              <a:t>Specific community welfare and social services</a:t>
            </a:r>
          </a:p>
          <a:p>
            <a:pPr algn="just" eaLnBrk="1" hangingPunct="1">
              <a:defRPr/>
            </a:pPr>
            <a:r>
              <a:rPr lang="en-AU" altLang="en-US" sz="2400" b="1" dirty="0">
                <a:cs typeface="Tahoma" pitchFamily="34" charset="0"/>
              </a:rPr>
              <a:t>Community development projects, activities or events</a:t>
            </a:r>
          </a:p>
          <a:p>
            <a:pPr algn="just" eaLnBrk="1" hangingPunct="1">
              <a:defRPr/>
            </a:pPr>
            <a:r>
              <a:rPr lang="en-AU" altLang="en-US" sz="2400" b="1" dirty="0">
                <a:cs typeface="Tahoma" pitchFamily="34" charset="0"/>
              </a:rPr>
              <a:t>Health services and employment assistance activities</a:t>
            </a:r>
          </a:p>
        </p:txBody>
      </p:sp>
      <p:pic>
        <p:nvPicPr>
          <p:cNvPr id="9221" name="Picture 7" descr="C:\Users\sbressa\AppData\Local\Microsoft\Windows\INetCache\Content.Outlook\QL01V8HM\ClubGRANTS Landscape (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269" y="550575"/>
            <a:ext cx="31527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430" y="1"/>
            <a:ext cx="1585569" cy="793820"/>
          </a:xfrm>
          <a:prstGeom prst="rect">
            <a:avLst/>
          </a:prstGeom>
        </p:spPr>
      </p:pic>
    </p:spTree>
    <p:extLst>
      <p:ext uri="{BB962C8B-B14F-4D97-AF65-F5344CB8AC3E}">
        <p14:creationId xmlns:p14="http://schemas.microsoft.com/office/powerpoint/2010/main" val="27704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par>
                          <p:cTn id="12" fill="hold" nodeType="afterGroup">
                            <p:stCondLst>
                              <p:cond delay="5800"/>
                            </p:stCondLst>
                            <p:childTnLst>
                              <p:par>
                                <p:cTn id="13" presetID="2" presetClass="entr" presetSubtype="4" fill="hold" grpId="0" nodeType="after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additive="base">
                                        <p:cTn id="27"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additive="base">
                                        <p:cTn id="33"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 calcmode="lin" valueType="num">
                                      <p:cBhvr additive="base">
                                        <p:cTn id="45" dur="2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5604B7EF7E23E90E05400144FFBB63F" version="1.0.0">
  <systemFields>
    <field name="Objective-Id">
      <value order="0">A5905156</value>
    </field>
    <field name="Objective-Title">
      <value order="0">2024 Information Session - ClubGRANTS</value>
    </field>
    <field name="Objective-Description">
      <value order="0"/>
    </field>
    <field name="Objective-CreationStamp">
      <value order="0">2024-02-13T05:37:04Z</value>
    </field>
    <field name="Objective-IsApproved">
      <value order="0">false</value>
    </field>
    <field name="Objective-IsPublished">
      <value order="0">false</value>
    </field>
    <field name="Objective-DatePublished">
      <value order="0"/>
    </field>
    <field name="Objective-ModificationStamp">
      <value order="0">2024-04-09T22:37:03Z</value>
    </field>
    <field name="Objective-Owner">
      <value order="0">Cherie Pescod</value>
    </field>
    <field name="Objective-Path">
      <value order="0">Objective Global folder:FCC File Plan:Grants and Subsidies:Programs:ClubGRANTS outgoing funds:ClubGRANTS 2024:2024 Information Session for Applicants</value>
    </field>
    <field name="Objective-Parent">
      <value order="0">2024 Information Session for Applicants</value>
    </field>
    <field name="Objective-State">
      <value order="0">Being Drafted</value>
    </field>
    <field name="Objective-VersionId">
      <value order="0">vA9447656</value>
    </field>
    <field name="Objective-Version">
      <value order="0">1.4</value>
    </field>
    <field name="Objective-VersionNumber">
      <value order="0">5</value>
    </field>
    <field name="Objective-VersionComment">
      <value order="0"/>
    </field>
    <field name="Objective-FileNumber">
      <value order="0">23/28799</value>
    </field>
    <field name="Objective-Classification">
      <value order="0"/>
    </field>
    <field name="Objective-Caveats">
      <value order="0"/>
    </field>
  </systemFields>
  <catalogues>
    <catalogue name="Document Type Catalogue" type="type" ori="id:cA5">
      <field name="Objective-Extender - Email URL">
        <value order="0">Email URL</value>
      </field>
    </catalogue>
    <catalogue name="Standard Catalogue" type="user" ori="id:cA7">
      <field name="Objective-Author">
        <value order="0"/>
      </field>
      <field name="Objective-Document Type">
        <value order="0">General Document</value>
      </field>
      <field name="Objective-Route">
        <value order="0"/>
      </field>
      <field name="Objective-Date Written">
        <value order="0"/>
      </field>
      <field name="Objective-Date Received">
        <value order="0"/>
      </field>
      <field name="Objective-External Author">
        <value order="0"/>
      </field>
      <field name="Objective-Assignee">
        <value order="0"/>
      </field>
      <field name="Objective-Description/Precis">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5604B7EF7E23E90E05400144FFBB63F"/>
  </ds:schemaRefs>
</ds:datastoreItem>
</file>

<file path=docProps/app.xml><?xml version="1.0" encoding="utf-8"?>
<Properties xmlns="http://schemas.openxmlformats.org/officeDocument/2006/extended-properties" xmlns:vt="http://schemas.openxmlformats.org/officeDocument/2006/docPropsVTypes">
  <Template>Office Theme</Template>
  <TotalTime>3067</TotalTime>
  <Words>4176</Words>
  <Application>Microsoft Office PowerPoint</Application>
  <PresentationFormat>Widescreen</PresentationFormat>
  <Paragraphs>604</Paragraphs>
  <Slides>60</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Agenda-Bold</vt:lpstr>
      <vt:lpstr>Arial</vt:lpstr>
      <vt:lpstr>Calibri</vt:lpstr>
      <vt:lpstr>Calibri Light</vt:lpstr>
      <vt:lpstr>Helvetica Neue</vt:lpstr>
      <vt:lpstr>Symbol</vt:lpstr>
      <vt:lpstr>Tahoma</vt:lpstr>
      <vt:lpstr>Wingdings</vt:lpstr>
      <vt:lpstr>Office Theme</vt:lpstr>
      <vt:lpstr>PowerPoint Presentation</vt:lpstr>
      <vt:lpstr>PowerPoint Presentation</vt:lpstr>
      <vt:lpstr>PowerPoint Presentation</vt:lpstr>
      <vt:lpstr>What is ClubGRANTS?</vt:lpstr>
      <vt:lpstr>ClubGRANTS Guidelines – September 2023</vt:lpstr>
      <vt:lpstr>11 Participating Clubs</vt:lpstr>
      <vt:lpstr>2024 Round Dates</vt:lpstr>
      <vt:lpstr>PowerPoint Presentation</vt:lpstr>
      <vt:lpstr>ClubGRANTS Categories</vt:lpstr>
      <vt:lpstr>What kind of Cat 1 projects are funded through ClubGRANTS?</vt:lpstr>
      <vt:lpstr>PowerPoint Presentation</vt:lpstr>
      <vt:lpstr>ClubGRANTS Priority Areas</vt:lpstr>
      <vt:lpstr>ClubGRANTS Priority Areas</vt:lpstr>
      <vt:lpstr>ClubGRANTS Priority Areas</vt:lpstr>
      <vt:lpstr>ClubGRANTS Priority Areas</vt:lpstr>
      <vt:lpstr>ClubGRANTS Categories</vt:lpstr>
      <vt:lpstr>Where to find Category 1 &amp; 2 grants?</vt:lpstr>
      <vt:lpstr>ClubGRANTS Categories</vt:lpstr>
      <vt:lpstr>ClubGRANTS Categories</vt:lpstr>
      <vt:lpstr>ClubGRANTS Categories</vt:lpstr>
      <vt:lpstr>Where to find grants?</vt:lpstr>
      <vt:lpstr>PowerPoint Presentation</vt:lpstr>
      <vt:lpstr>Eligibility Criteria</vt:lpstr>
      <vt:lpstr>PowerPoint Presentation</vt:lpstr>
      <vt:lpstr>Fairfield ClubGRANTS Local Committee – Eligibility Requirements</vt:lpstr>
      <vt:lpstr>Fairfield ClubGRANTS Local Committee – Eligibility Budget Considerations</vt:lpstr>
      <vt:lpstr>2023-24 Fairfield Local Community Priorities</vt:lpstr>
      <vt:lpstr>The Process</vt:lpstr>
      <vt:lpstr>Processes once application has been received  </vt:lpstr>
      <vt:lpstr>Project Allocation &amp; Outcomes</vt:lpstr>
      <vt:lpstr>Project Allocation &amp; Outcomes</vt:lpstr>
      <vt:lpstr>How to apply?</vt:lpstr>
      <vt:lpstr>PowerPoint Presentation</vt:lpstr>
      <vt:lpstr>Application Requirements</vt:lpstr>
      <vt:lpstr>PowerPoint Presentation</vt:lpstr>
      <vt:lpstr>PowerPoint Presentation</vt:lpstr>
      <vt:lpstr>PowerPoint Presentation</vt:lpstr>
      <vt:lpstr>PowerPoint Presentation</vt:lpstr>
      <vt:lpstr>PowerPoint Presentation</vt:lpstr>
      <vt:lpstr>PowerPoint Presentation</vt:lpstr>
      <vt:lpstr>Contact Details – Technical/Application Enquiries</vt:lpstr>
      <vt:lpstr>Contact Details – Project Enquiries</vt:lpstr>
      <vt:lpstr>Contact Details – Funding Enquiries</vt:lpstr>
      <vt:lpstr>   Grant Writing Tips!    How to correctly  complete an application, budget and workplan? </vt:lpstr>
      <vt:lpstr>Funding Budget</vt:lpstr>
      <vt:lpstr>Budget (Poor Sample)</vt:lpstr>
      <vt:lpstr>Budget (Good Sample)</vt:lpstr>
      <vt:lpstr>    Project Workplan</vt:lpstr>
      <vt:lpstr>Workplan (Poor Sample)</vt:lpstr>
      <vt:lpstr>Workplan (Good Sample)</vt:lpstr>
      <vt:lpstr> Funding Tips  </vt:lpstr>
      <vt:lpstr>Feedback on  previous submissions</vt:lpstr>
      <vt:lpstr> Useful Websites - Statistics </vt:lpstr>
      <vt:lpstr> Useful Websites - Statistics </vt:lpstr>
      <vt:lpstr>PowerPoint Presentation</vt:lpstr>
      <vt:lpstr>PowerPoint Presentation</vt:lpstr>
      <vt:lpstr>PowerPoint Presentation</vt:lpstr>
      <vt:lpstr>PowerPoint Presentation</vt:lpstr>
      <vt:lpstr>PowerPoint Presentation</vt:lpstr>
      <vt:lpstr>PowerPoint Presentation</vt:lpstr>
    </vt:vector>
  </TitlesOfParts>
  <Company>Fairfield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correctly  complete an application, budget and workplan?</dc:title>
  <dc:creator>Claudia Guajardo</dc:creator>
  <cp:lastModifiedBy>Cherie Pescod</cp:lastModifiedBy>
  <cp:revision>120</cp:revision>
  <cp:lastPrinted>2021-02-09T03:48:13Z</cp:lastPrinted>
  <dcterms:created xsi:type="dcterms:W3CDTF">2020-01-21T06:41:09Z</dcterms:created>
  <dcterms:modified xsi:type="dcterms:W3CDTF">2025-02-04T04:47:10Z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A5905156</vt:lpwstr>
  </property>
  <property fmtid="{D5CDD505-2E9C-101B-9397-08002B2CF9AE}" pid="4" name="Objective-Title">
    <vt:lpwstr>2024 Information Session - ClubGRANTS</vt:lpwstr>
  </property>
  <property fmtid="{D5CDD505-2E9C-101B-9397-08002B2CF9AE}" pid="5" name="Objective-Comment">
    <vt:lpwstr/>
  </property>
  <property fmtid="{D5CDD505-2E9C-101B-9397-08002B2CF9AE}" pid="6" name="Objective-CreationStamp">
    <vt:filetime>2024-02-13T05:37:04Z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2024-04-09T22:37:03Z</vt:filetime>
  </property>
  <property fmtid="{D5CDD505-2E9C-101B-9397-08002B2CF9AE}" pid="11" name="Objective-Owner">
    <vt:lpwstr>Cherie Pescod</vt:lpwstr>
  </property>
  <property fmtid="{D5CDD505-2E9C-101B-9397-08002B2CF9AE}" pid="12" name="Objective-Path">
    <vt:lpwstr>Objective Global folder:FCC File Plan:Grants and Subsidies:Programs:ClubGRANTS outgoing funds:ClubGRANTS 2024:2024 Information Session for Applicants:</vt:lpwstr>
  </property>
  <property fmtid="{D5CDD505-2E9C-101B-9397-08002B2CF9AE}" pid="13" name="Objective-Parent">
    <vt:lpwstr>2024 Information Session for Applicants</vt:lpwstr>
  </property>
  <property fmtid="{D5CDD505-2E9C-101B-9397-08002B2CF9AE}" pid="14" name="Objective-State">
    <vt:lpwstr>Being Drafted</vt:lpwstr>
  </property>
  <property fmtid="{D5CDD505-2E9C-101B-9397-08002B2CF9AE}" pid="15" name="Objective-Version">
    <vt:lpwstr>1.4</vt:lpwstr>
  </property>
  <property fmtid="{D5CDD505-2E9C-101B-9397-08002B2CF9AE}" pid="16" name="Objective-VersionNumber">
    <vt:r8>5</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Extender - Email URL">
    <vt:lpwstr>Email URL</vt:lpwstr>
  </property>
  <property fmtid="{D5CDD505-2E9C-101B-9397-08002B2CF9AE}" pid="22" name="Objective-Author">
    <vt:lpwstr/>
  </property>
  <property fmtid="{D5CDD505-2E9C-101B-9397-08002B2CF9AE}" pid="23" name="Objective-Document Type">
    <vt:lpwstr>General Document</vt:lpwstr>
  </property>
  <property fmtid="{D5CDD505-2E9C-101B-9397-08002B2CF9AE}" pid="24" name="Objective-Route">
    <vt:lpwstr/>
  </property>
  <property fmtid="{D5CDD505-2E9C-101B-9397-08002B2CF9AE}" pid="25" name="Objective-Date Written">
    <vt:lpwstr/>
  </property>
  <property fmtid="{D5CDD505-2E9C-101B-9397-08002B2CF9AE}" pid="26" name="Objective-Date Received">
    <vt:lpwstr/>
  </property>
  <property fmtid="{D5CDD505-2E9C-101B-9397-08002B2CF9AE}" pid="27" name="Objective-External Author">
    <vt:lpwstr/>
  </property>
  <property fmtid="{D5CDD505-2E9C-101B-9397-08002B2CF9AE}" pid="28" name="Objective-Assignee">
    <vt:lpwstr/>
  </property>
  <property fmtid="{D5CDD505-2E9C-101B-9397-08002B2CF9AE}" pid="29" name="Objective-Description/Precis">
    <vt:lpwstr/>
  </property>
  <property fmtid="{D5CDD505-2E9C-101B-9397-08002B2CF9AE}" pid="30" name="Objective-Description">
    <vt:lpwstr/>
  </property>
  <property fmtid="{D5CDD505-2E9C-101B-9397-08002B2CF9AE}" pid="31" name="Objective-VersionId">
    <vt:lpwstr>vA9447656</vt:lpwstr>
  </property>
</Properties>
</file>