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2"/>
  </p:sldMasterIdLst>
  <p:notesMasterIdLst>
    <p:notesMasterId r:id="rId127"/>
  </p:notesMasterIdLst>
  <p:handoutMasterIdLst>
    <p:handoutMasterId r:id="rId128"/>
  </p:handoutMasterIdLst>
  <p:sldIdLst>
    <p:sldId id="256" r:id="rId3"/>
    <p:sldId id="375" r:id="rId4"/>
    <p:sldId id="381" r:id="rId5"/>
    <p:sldId id="369" r:id="rId6"/>
    <p:sldId id="493" r:id="rId7"/>
    <p:sldId id="479" r:id="rId8"/>
    <p:sldId id="489" r:id="rId9"/>
    <p:sldId id="492" r:id="rId10"/>
    <p:sldId id="351" r:id="rId11"/>
    <p:sldId id="395" r:id="rId12"/>
    <p:sldId id="483" r:id="rId13"/>
    <p:sldId id="475" r:id="rId14"/>
    <p:sldId id="487" r:id="rId15"/>
    <p:sldId id="491" r:id="rId16"/>
    <p:sldId id="485" r:id="rId17"/>
    <p:sldId id="480" r:id="rId18"/>
    <p:sldId id="478" r:id="rId19"/>
    <p:sldId id="481" r:id="rId20"/>
    <p:sldId id="474" r:id="rId21"/>
    <p:sldId id="488" r:id="rId22"/>
    <p:sldId id="476" r:id="rId23"/>
    <p:sldId id="482" r:id="rId24"/>
    <p:sldId id="490" r:id="rId25"/>
    <p:sldId id="484" r:id="rId26"/>
    <p:sldId id="486" r:id="rId27"/>
    <p:sldId id="500" r:id="rId28"/>
    <p:sldId id="502" r:id="rId29"/>
    <p:sldId id="501" r:id="rId30"/>
    <p:sldId id="503" r:id="rId31"/>
    <p:sldId id="505" r:id="rId32"/>
    <p:sldId id="504" r:id="rId33"/>
    <p:sldId id="463" r:id="rId34"/>
    <p:sldId id="467" r:id="rId35"/>
    <p:sldId id="468" r:id="rId36"/>
    <p:sldId id="464" r:id="rId37"/>
    <p:sldId id="466" r:id="rId38"/>
    <p:sldId id="370" r:id="rId39"/>
    <p:sldId id="281" r:id="rId40"/>
    <p:sldId id="398" r:id="rId41"/>
    <p:sldId id="506" r:id="rId42"/>
    <p:sldId id="397" r:id="rId43"/>
    <p:sldId id="371" r:id="rId44"/>
    <p:sldId id="405" r:id="rId45"/>
    <p:sldId id="408" r:id="rId46"/>
    <p:sldId id="411" r:id="rId47"/>
    <p:sldId id="410" r:id="rId48"/>
    <p:sldId id="406" r:id="rId49"/>
    <p:sldId id="416" r:id="rId50"/>
    <p:sldId id="409" r:id="rId51"/>
    <p:sldId id="407" r:id="rId52"/>
    <p:sldId id="412" r:id="rId53"/>
    <p:sldId id="372" r:id="rId54"/>
    <p:sldId id="422" r:id="rId55"/>
    <p:sldId id="423" r:id="rId56"/>
    <p:sldId id="421" r:id="rId57"/>
    <p:sldId id="473" r:id="rId58"/>
    <p:sldId id="471" r:id="rId59"/>
    <p:sldId id="472" r:id="rId60"/>
    <p:sldId id="432" r:id="rId61"/>
    <p:sldId id="433" r:id="rId62"/>
    <p:sldId id="420" r:id="rId63"/>
    <p:sldId id="374" r:id="rId64"/>
    <p:sldId id="437" r:id="rId65"/>
    <p:sldId id="434" r:id="rId66"/>
    <p:sldId id="435" r:id="rId67"/>
    <p:sldId id="469" r:id="rId68"/>
    <p:sldId id="427" r:id="rId69"/>
    <p:sldId id="438" r:id="rId70"/>
    <p:sldId id="426" r:id="rId71"/>
    <p:sldId id="424" r:id="rId72"/>
    <p:sldId id="436" r:id="rId73"/>
    <p:sldId id="470" r:id="rId74"/>
    <p:sldId id="425" r:id="rId75"/>
    <p:sldId id="429" r:id="rId76"/>
    <p:sldId id="428" r:id="rId77"/>
    <p:sldId id="260" r:id="rId78"/>
    <p:sldId id="385" r:id="rId79"/>
    <p:sldId id="386" r:id="rId80"/>
    <p:sldId id="383" r:id="rId81"/>
    <p:sldId id="273" r:id="rId82"/>
    <p:sldId id="379" r:id="rId83"/>
    <p:sldId id="315" r:id="rId84"/>
    <p:sldId id="333" r:id="rId85"/>
    <p:sldId id="388" r:id="rId86"/>
    <p:sldId id="363" r:id="rId87"/>
    <p:sldId id="382" r:id="rId88"/>
    <p:sldId id="340" r:id="rId89"/>
    <p:sldId id="359" r:id="rId90"/>
    <p:sldId id="290" r:id="rId91"/>
    <p:sldId id="330" r:id="rId92"/>
    <p:sldId id="289" r:id="rId93"/>
    <p:sldId id="389" r:id="rId94"/>
    <p:sldId id="387" r:id="rId95"/>
    <p:sldId id="495" r:id="rId96"/>
    <p:sldId id="498" r:id="rId97"/>
    <p:sldId id="499" r:id="rId98"/>
    <p:sldId id="494" r:id="rId99"/>
    <p:sldId id="496" r:id="rId100"/>
    <p:sldId id="497" r:id="rId101"/>
    <p:sldId id="377" r:id="rId102"/>
    <p:sldId id="454" r:id="rId103"/>
    <p:sldId id="443" r:id="rId104"/>
    <p:sldId id="452" r:id="rId105"/>
    <p:sldId id="444" r:id="rId106"/>
    <p:sldId id="449" r:id="rId107"/>
    <p:sldId id="445" r:id="rId108"/>
    <p:sldId id="450" r:id="rId109"/>
    <p:sldId id="461" r:id="rId110"/>
    <p:sldId id="446" r:id="rId111"/>
    <p:sldId id="455" r:id="rId112"/>
    <p:sldId id="451" r:id="rId113"/>
    <p:sldId id="453" r:id="rId114"/>
    <p:sldId id="460" r:id="rId115"/>
    <p:sldId id="458" r:id="rId116"/>
    <p:sldId id="447" r:id="rId117"/>
    <p:sldId id="448" r:id="rId118"/>
    <p:sldId id="459" r:id="rId119"/>
    <p:sldId id="376" r:id="rId120"/>
    <p:sldId id="430" r:id="rId121"/>
    <p:sldId id="431" r:id="rId122"/>
    <p:sldId id="439" r:id="rId123"/>
    <p:sldId id="440" r:id="rId124"/>
    <p:sldId id="441" r:id="rId125"/>
    <p:sldId id="442" r:id="rId126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9E"/>
    <a:srgbClr val="A6C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41" autoAdjust="0"/>
    <p:restoredTop sz="90929"/>
  </p:normalViewPr>
  <p:slideViewPr>
    <p:cSldViewPr>
      <p:cViewPr varScale="1">
        <p:scale>
          <a:sx n="104" d="100"/>
          <a:sy n="104" d="100"/>
        </p:scale>
        <p:origin x="139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-7980"/>
    </p:cViewPr>
  </p:sorterViewPr>
  <p:notesViewPr>
    <p:cSldViewPr>
      <p:cViewPr varScale="1">
        <p:scale>
          <a:sx n="62" d="100"/>
          <a:sy n="62" d="100"/>
        </p:scale>
        <p:origin x="-835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28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18" Type="http://schemas.openxmlformats.org/officeDocument/2006/relationships/slide" Target="slides/slide116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24" Type="http://schemas.openxmlformats.org/officeDocument/2006/relationships/slide" Target="slides/slide122.xml"/><Relationship Id="rId129" Type="http://schemas.openxmlformats.org/officeDocument/2006/relationships/presProps" Target="presProps.xml"/><Relationship Id="rId54" Type="http://schemas.openxmlformats.org/officeDocument/2006/relationships/slide" Target="slides/slide52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130" Type="http://schemas.openxmlformats.org/officeDocument/2006/relationships/viewProps" Target="viewProps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slide" Target="slides/slide123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1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131" Type="http://schemas.openxmlformats.org/officeDocument/2006/relationships/theme" Target="theme/theme1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tableStyles" Target="tableStyles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6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9B506-413C-47DF-9305-CB55D69595F5}" type="datetimeFigureOut">
              <a:rPr lang="en-AU" smtClean="0"/>
              <a:t>4/02/2025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A513-FCF8-4059-A383-6549E72D809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0055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F1B38-15D8-4D6F-9355-B3D13E63B301}" type="datetimeFigureOut">
              <a:rPr lang="en-AU" smtClean="0"/>
              <a:t>4/02/2025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9C331-C7A1-4420-8A1E-532B4F69703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8062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9C331-C7A1-4420-8A1E-532B4F697033}" type="slidenum">
              <a:rPr lang="en-AU" smtClean="0"/>
              <a:t>39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735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9C331-C7A1-4420-8A1E-532B4F697033}" type="slidenum">
              <a:rPr lang="en-AU" smtClean="0"/>
              <a:t>40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667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 85"/>
          <p:cNvSpPr/>
          <p:nvPr userDrawn="1"/>
        </p:nvSpPr>
        <p:spPr>
          <a:xfrm>
            <a:off x="-72007" y="-1"/>
            <a:ext cx="9252519" cy="6865227"/>
          </a:xfrm>
          <a:custGeom>
            <a:avLst/>
            <a:gdLst>
              <a:gd name="connsiteX0" fmla="*/ 0 w 9252519"/>
              <a:gd name="connsiteY0" fmla="*/ 0 h 6865227"/>
              <a:gd name="connsiteX1" fmla="*/ 9252519 w 9252519"/>
              <a:gd name="connsiteY1" fmla="*/ 0 h 6865227"/>
              <a:gd name="connsiteX2" fmla="*/ 9252519 w 9252519"/>
              <a:gd name="connsiteY2" fmla="*/ 975702 h 6865227"/>
              <a:gd name="connsiteX3" fmla="*/ 9252519 w 9252519"/>
              <a:gd name="connsiteY3" fmla="*/ 4827406 h 6865227"/>
              <a:gd name="connsiteX4" fmla="*/ 9252519 w 9252519"/>
              <a:gd name="connsiteY4" fmla="*/ 6865227 h 6865227"/>
              <a:gd name="connsiteX5" fmla="*/ 0 w 9252519"/>
              <a:gd name="connsiteY5" fmla="*/ 6865227 h 6865227"/>
              <a:gd name="connsiteX6" fmla="*/ 0 w 9252519"/>
              <a:gd name="connsiteY6" fmla="*/ 0 h 6865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2519" h="6865227">
                <a:moveTo>
                  <a:pt x="0" y="0"/>
                </a:moveTo>
                <a:lnTo>
                  <a:pt x="9252519" y="0"/>
                </a:lnTo>
                <a:lnTo>
                  <a:pt x="9252519" y="975702"/>
                </a:lnTo>
                <a:lnTo>
                  <a:pt x="9252519" y="4827406"/>
                </a:lnTo>
                <a:lnTo>
                  <a:pt x="9252519" y="6865227"/>
                </a:lnTo>
                <a:lnTo>
                  <a:pt x="0" y="6865227"/>
                </a:lnTo>
                <a:lnTo>
                  <a:pt x="0" y="0"/>
                </a:lnTo>
                <a:close/>
              </a:path>
            </a:pathLst>
          </a:custGeom>
          <a:solidFill>
            <a:srgbClr val="0050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dirty="0"/>
          </a:p>
        </p:txBody>
      </p:sp>
      <p:sp>
        <p:nvSpPr>
          <p:cNvPr id="67" name="Freeform 66"/>
          <p:cNvSpPr/>
          <p:nvPr userDrawn="1"/>
        </p:nvSpPr>
        <p:spPr>
          <a:xfrm>
            <a:off x="-72008" y="5287528"/>
            <a:ext cx="2833964" cy="1584719"/>
          </a:xfrm>
          <a:custGeom>
            <a:avLst/>
            <a:gdLst>
              <a:gd name="connsiteX0" fmla="*/ 868681 w 2811444"/>
              <a:gd name="connsiteY0" fmla="*/ 0 h 1572126"/>
              <a:gd name="connsiteX1" fmla="*/ 2811444 w 2811444"/>
              <a:gd name="connsiteY1" fmla="*/ 1572126 h 1572126"/>
              <a:gd name="connsiteX2" fmla="*/ 0 w 2811444"/>
              <a:gd name="connsiteY2" fmla="*/ 1572126 h 1572126"/>
              <a:gd name="connsiteX3" fmla="*/ 0 w 2811444"/>
              <a:gd name="connsiteY3" fmla="*/ 702956 h 1572126"/>
              <a:gd name="connsiteX4" fmla="*/ 868681 w 2811444"/>
              <a:gd name="connsiteY4" fmla="*/ 0 h 1572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1444" h="1572126">
                <a:moveTo>
                  <a:pt x="868681" y="0"/>
                </a:moveTo>
                <a:lnTo>
                  <a:pt x="2811444" y="1572126"/>
                </a:lnTo>
                <a:lnTo>
                  <a:pt x="0" y="1572126"/>
                </a:lnTo>
                <a:lnTo>
                  <a:pt x="0" y="702956"/>
                </a:lnTo>
                <a:lnTo>
                  <a:pt x="868681" y="0"/>
                </a:lnTo>
                <a:close/>
              </a:path>
            </a:pathLst>
          </a:custGeom>
          <a:solidFill>
            <a:srgbClr val="A6CE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dirty="0"/>
          </a:p>
        </p:txBody>
      </p:sp>
      <p:sp>
        <p:nvSpPr>
          <p:cNvPr id="63" name="Freeform 62"/>
          <p:cNvSpPr/>
          <p:nvPr userDrawn="1"/>
        </p:nvSpPr>
        <p:spPr>
          <a:xfrm rot="5400000">
            <a:off x="-505316" y="5019902"/>
            <a:ext cx="1732264" cy="865649"/>
          </a:xfrm>
          <a:custGeom>
            <a:avLst/>
            <a:gdLst>
              <a:gd name="connsiteX0" fmla="*/ 0 w 1732264"/>
              <a:gd name="connsiteY0" fmla="*/ 865649 h 865649"/>
              <a:gd name="connsiteX1" fmla="*/ 866132 w 1732264"/>
              <a:gd name="connsiteY1" fmla="*/ 0 h 865649"/>
              <a:gd name="connsiteX2" fmla="*/ 1732264 w 1732264"/>
              <a:gd name="connsiteY2" fmla="*/ 865649 h 865649"/>
              <a:gd name="connsiteX3" fmla="*/ 0 w 1732264"/>
              <a:gd name="connsiteY3" fmla="*/ 865649 h 865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2264" h="865649">
                <a:moveTo>
                  <a:pt x="0" y="865649"/>
                </a:moveTo>
                <a:lnTo>
                  <a:pt x="866132" y="0"/>
                </a:lnTo>
                <a:lnTo>
                  <a:pt x="1732264" y="865649"/>
                </a:lnTo>
                <a:lnTo>
                  <a:pt x="0" y="865649"/>
                </a:lnTo>
                <a:close/>
              </a:path>
            </a:pathLst>
          </a:custGeom>
          <a:solidFill>
            <a:srgbClr val="00509E"/>
          </a:solidFill>
          <a:ln>
            <a:noFill/>
          </a:ln>
          <a:effectLst>
            <a:outerShdw blurRad="101600" sx="106000" sy="106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dirty="0"/>
          </a:p>
        </p:txBody>
      </p:sp>
      <p:sp>
        <p:nvSpPr>
          <p:cNvPr id="59" name="Freeform 58"/>
          <p:cNvSpPr/>
          <p:nvPr userDrawn="1"/>
        </p:nvSpPr>
        <p:spPr>
          <a:xfrm>
            <a:off x="-72008" y="-3134"/>
            <a:ext cx="8690882" cy="6875382"/>
          </a:xfrm>
          <a:custGeom>
            <a:avLst/>
            <a:gdLst>
              <a:gd name="connsiteX0" fmla="*/ 0 w 8690882"/>
              <a:gd name="connsiteY0" fmla="*/ 0 h 6875382"/>
              <a:gd name="connsiteX1" fmla="*/ 4406147 w 8690882"/>
              <a:gd name="connsiteY1" fmla="*/ 1715 h 6875382"/>
              <a:gd name="connsiteX2" fmla="*/ 8690882 w 8690882"/>
              <a:gd name="connsiteY2" fmla="*/ 4260726 h 6875382"/>
              <a:gd name="connsiteX3" fmla="*/ 6066360 w 8690882"/>
              <a:gd name="connsiteY3" fmla="*/ 6867135 h 6875382"/>
              <a:gd name="connsiteX4" fmla="*/ 2211621 w 8690882"/>
              <a:gd name="connsiteY4" fmla="*/ 6875382 h 6875382"/>
              <a:gd name="connsiteX5" fmla="*/ 0 w 8690882"/>
              <a:gd name="connsiteY5" fmla="*/ 4666618 h 6875382"/>
              <a:gd name="connsiteX6" fmla="*/ 0 w 8690882"/>
              <a:gd name="connsiteY6" fmla="*/ 0 h 687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90882" h="6875382">
                <a:moveTo>
                  <a:pt x="0" y="0"/>
                </a:moveTo>
                <a:lnTo>
                  <a:pt x="4406147" y="1715"/>
                </a:lnTo>
                <a:lnTo>
                  <a:pt x="8690882" y="4260726"/>
                </a:lnTo>
                <a:lnTo>
                  <a:pt x="6066360" y="6867135"/>
                </a:lnTo>
                <a:lnTo>
                  <a:pt x="2211621" y="6875382"/>
                </a:lnTo>
                <a:lnTo>
                  <a:pt x="0" y="466661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016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dirty="0"/>
          </a:p>
        </p:txBody>
      </p:sp>
      <p:sp>
        <p:nvSpPr>
          <p:cNvPr id="76" name="Freeform 75"/>
          <p:cNvSpPr/>
          <p:nvPr userDrawn="1"/>
        </p:nvSpPr>
        <p:spPr>
          <a:xfrm rot="16200000">
            <a:off x="6318180" y="1952620"/>
            <a:ext cx="3781144" cy="1907918"/>
          </a:xfrm>
          <a:custGeom>
            <a:avLst/>
            <a:gdLst>
              <a:gd name="connsiteX0" fmla="*/ 3851703 w 3851703"/>
              <a:gd name="connsiteY0" fmla="*/ 1943521 h 1943521"/>
              <a:gd name="connsiteX1" fmla="*/ 0 w 3851703"/>
              <a:gd name="connsiteY1" fmla="*/ 1943521 h 1943521"/>
              <a:gd name="connsiteX2" fmla="*/ 1925851 w 3851703"/>
              <a:gd name="connsiteY2" fmla="*/ 0 h 1943521"/>
              <a:gd name="connsiteX3" fmla="*/ 3851703 w 3851703"/>
              <a:gd name="connsiteY3" fmla="*/ 1943521 h 1943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51703" h="1943521">
                <a:moveTo>
                  <a:pt x="3851703" y="1943521"/>
                </a:moveTo>
                <a:lnTo>
                  <a:pt x="0" y="1943521"/>
                </a:lnTo>
                <a:lnTo>
                  <a:pt x="1925851" y="0"/>
                </a:lnTo>
                <a:lnTo>
                  <a:pt x="3851703" y="1943521"/>
                </a:lnTo>
                <a:close/>
              </a:path>
            </a:pathLst>
          </a:custGeom>
          <a:solidFill>
            <a:srgbClr val="A6CE39"/>
          </a:solidFill>
          <a:ln>
            <a:noFill/>
          </a:ln>
          <a:effectLst>
            <a:outerShdw blurRad="1016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AU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810" y="404664"/>
            <a:ext cx="2016224" cy="93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7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99592" y="1988840"/>
            <a:ext cx="7772400" cy="4114800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/>
            </a:lvl2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AU" alt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392" y="404664"/>
            <a:ext cx="2011040" cy="92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4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>
          <a:solidFill>
            <a:srgbClr val="00509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rgbClr val="00509E"/>
          </a:solidFill>
          <a:latin typeface="Agenda-Light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rgbClr val="00509E"/>
          </a:solidFill>
          <a:latin typeface="Agenda-Light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rgbClr val="00509E"/>
          </a:solidFill>
          <a:latin typeface="Agenda-Light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rgbClr val="00509E"/>
          </a:solidFill>
          <a:latin typeface="Agenda-Light" charset="0"/>
          <a:ea typeface="ＭＳ Ｐゴシック" pitchFamily="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>
          <a:solidFill>
            <a:srgbClr val="00509E"/>
          </a:solidFill>
          <a:latin typeface="Agenda-Light" charset="0"/>
          <a:ea typeface="ＭＳ Ｐゴシック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>
          <a:solidFill>
            <a:srgbClr val="00509E"/>
          </a:solidFill>
          <a:latin typeface="Agenda-Light" charset="0"/>
          <a:ea typeface="ＭＳ Ｐゴシック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>
          <a:solidFill>
            <a:srgbClr val="00509E"/>
          </a:solidFill>
          <a:latin typeface="Agenda-Light" charset="0"/>
          <a:ea typeface="ＭＳ Ｐゴシック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>
          <a:solidFill>
            <a:srgbClr val="00509E"/>
          </a:solidFill>
          <a:latin typeface="Agenda-Light" charset="0"/>
          <a:ea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1200">
          <a:solidFill>
            <a:schemeClr val="tx1"/>
          </a:solidFill>
          <a:latin typeface="Arial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o"/>
        <a:defRPr sz="1200">
          <a:solidFill>
            <a:schemeClr val="tx1"/>
          </a:solidFill>
          <a:latin typeface="Arial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Arial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jp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9816" y="2132856"/>
            <a:ext cx="525658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Fairfield ClubGRANTS Ceremony</a:t>
            </a:r>
            <a:endParaRPr lang="en-AU" sz="6000" b="1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9593" y="4683565"/>
            <a:ext cx="7812194" cy="1186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b="1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Hosted by Cabra-Vale Diggers Group</a:t>
            </a:r>
          </a:p>
        </p:txBody>
      </p:sp>
      <p:pic>
        <p:nvPicPr>
          <p:cNvPr id="6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16" y="620688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424" y="3621140"/>
            <a:ext cx="7987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Preventing and Responding to Abuse of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Older Multicultural People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$7,500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7366" y="1402425"/>
            <a:ext cx="7271025" cy="120450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endParaRPr lang="en-US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Multicultural Affairs Centre  MAC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399234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54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98404" y="3868844"/>
            <a:ext cx="84249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8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 Johns Park Bowling Club    </a:t>
            </a:r>
          </a:p>
          <a:p>
            <a:pPr algn="ctr"/>
            <a:r>
              <a:rPr lang="en-US" sz="48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ome - St Johns Park Bow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180" y="2242605"/>
            <a:ext cx="4125384" cy="1650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67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 DV!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$6,100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1802582"/>
            <a:ext cx="8748464" cy="206214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Australian Mesopotamian Cultural Association Inc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2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615259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AASS - Group Support and Fun for Carers,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Autistic People and their Siblings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$31,004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1874590"/>
            <a:ext cx="8748464" cy="109875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Autism Advisory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and Support Service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86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do a Youth Community and Cultural Project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$12,000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2204864"/>
            <a:ext cx="8748464" cy="16598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Fairfield City Council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76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504691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 Breakfast 4 Health Program (SB4B)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$15,000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2385532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Foodbank NSW &amp; ACT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33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279544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Nurture Time for Parents of Babies Born Premature or        Sick in the Special Care Nursery at Fairfield Hospital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$10,970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1844824"/>
            <a:ext cx="8748464" cy="16598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Miracle Babies Foundation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267475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27611C8-8BAA-AEB6-897E-5745A9DAE047}"/>
              </a:ext>
            </a:extLst>
          </p:cNvPr>
          <p:cNvSpPr txBox="1"/>
          <p:nvPr/>
        </p:nvSpPr>
        <p:spPr>
          <a:xfrm>
            <a:off x="197768" y="4365104"/>
            <a:ext cx="8748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 Developed Resources for Families of Premature and Sick Babies in Fairfield Hospital Special Care Nursery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$6,210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29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504691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Engagement &amp; Therapy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People with Disability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$9,500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1946598"/>
            <a:ext cx="8748464" cy="113540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Nordoff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-Robbins Music Therapy Australia Limited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26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School Water Safety Project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$10,847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2204864"/>
            <a:ext cx="8748464" cy="16598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Royal Life Saving NSW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00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RSPCA NSW Youth and Animals Program (YAP)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$5,500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200823"/>
            <a:ext cx="8748464" cy="206214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RSPCA NSW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01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504691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Moves for Active Ageing (EMAA)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$14,000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2369288"/>
            <a:ext cx="8748464" cy="113540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South West Community Transport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65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818806"/>
            <a:ext cx="7987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Bridging the Inter-generational gap between                   VEFA members and their offspring (stage III).</a:t>
            </a:r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$20,000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NSW Vietnamese Elderly </a:t>
            </a:r>
          </a:p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Friendship Association Inc.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57301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8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2996952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and Wellbeing For Carers of Children with a Disability Program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$10,000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Therapy for NESB Autistic Children Project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$30,000 – St Johns Park Bowling Club</a:t>
            </a:r>
          </a:p>
          <a:p>
            <a:pPr algn="ctr"/>
            <a:endParaRPr lang="en-US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Vacation Sports Program for Children With a Disability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$10,000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1484784"/>
            <a:ext cx="8748464" cy="206214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Special Children Services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Centre Inc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285293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78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Bonnyrigg Youth Collective - Leadership Camp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$19,127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2204864"/>
            <a:ext cx="8748464" cy="16598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St George Community Housing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84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 Therapy - Intervention for Early Childhood Trauma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$50,000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2204864"/>
            <a:ext cx="8748464" cy="16598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The Exodus Foundation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6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2852936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Parks School Holiday Fun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$7,500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Expos4Schools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$18,500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41249" y="1700808"/>
            <a:ext cx="8748464" cy="206214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The Parks Community Network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2620181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44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 Kids: A group education program developing the social and communication skills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deaf children in Fairfield.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$12,765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1802582"/>
            <a:ext cx="8748464" cy="206214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The Shepherd Centre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For Deaf Children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66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504691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Young Male Mental Health across Fairfield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 Blokes Mentoring Program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$17,665.60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2369288"/>
            <a:ext cx="8748464" cy="113540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The Top Blokes Foundation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00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504691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Wounded Heroes Australia - Crisis Relief 2024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$30,000 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1844824"/>
            <a:ext cx="8748464" cy="16598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Wounded Heroes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Association Incorporated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25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Bridging the Gap: A Multicultural Community Approach to Domestic Family Violence for Fairfield LGA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$25,000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St Johns Park Bowling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41249" y="2115424"/>
            <a:ext cx="8748464" cy="206214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Zen Tea Lounge Foundation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10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9304" y="3840247"/>
            <a:ext cx="78431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8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Mounties Triglav</a:t>
            </a:r>
          </a:p>
          <a:p>
            <a:pPr algn="ctr"/>
            <a:r>
              <a:rPr lang="en-US" sz="48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660" y="2201729"/>
            <a:ext cx="3816424" cy="163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76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884855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Aust-Chin Forever Young Elderly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$55,600 – Mounties </a:t>
            </a:r>
            <a:r>
              <a:rPr lang="en-AU" dirty="0" err="1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Triglav</a:t>
            </a:r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155057"/>
            <a:ext cx="8748464" cy="9249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Australian Chinese Youth Sports Federation Inc. 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679701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16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5288" y="3140968"/>
            <a:ext cx="7987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Assertive Support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$20,000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080480"/>
            <a:ext cx="8424936" cy="120450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Odyssey House NSW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2924944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17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42900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Together We Thrive - Inclusive School Holiday Program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$8,800 – Mounties </a:t>
            </a:r>
            <a:r>
              <a:rPr lang="en-AU" dirty="0" err="1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Triglav</a:t>
            </a:r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76872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The Parks Community Network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73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380799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Preschool Water Safety Project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$7,595 – Mounties </a:t>
            </a:r>
            <a:r>
              <a:rPr lang="en-AU" dirty="0" err="1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Triglav</a:t>
            </a:r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76872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Royal Life Saving NSW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72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42900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 Quality - Christmas Family Fun Day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$16,500 – Mounties </a:t>
            </a:r>
            <a:r>
              <a:rPr lang="en-AU" dirty="0" err="1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Triglav</a:t>
            </a:r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76872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Camp Quality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41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42900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Parks Seniors Wellness Program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$9,500 – Mounties </a:t>
            </a:r>
            <a:r>
              <a:rPr lang="en-AU" dirty="0" err="1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Triglav</a:t>
            </a:r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76872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The Parks Community Network Inc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46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42900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 Hand Project Fairfield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$13,500 – Mounties </a:t>
            </a:r>
            <a:r>
              <a:rPr lang="en-AU" dirty="0" err="1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Triglav</a:t>
            </a:r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76872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777 MOVEMENT LTD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13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314750"/>
            <a:ext cx="7987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Home Packages for Women Transitioning from Crisis Accommodation to Independence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$21,000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Open Support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36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314750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 to Drive Fairfield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$15,600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PCYC NSW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716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314750"/>
            <a:ext cx="7987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PCYC Fairfield Cabramatta Rise Up Programs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$20,000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Police Citizens Youth Clubs NSW Ltd 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43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212976"/>
            <a:ext cx="7987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CALD Adults Swimming and Water Safety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$12,360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Royal Life Saving NSW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296718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91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356992"/>
            <a:ext cx="7987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Joy of Cycling for People with Disabilities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$7,500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SolveTAD</a:t>
            </a:r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 Limited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66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212976"/>
            <a:ext cx="7987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Stand Tall Event - Preventing Youth Suicide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$14,930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Stand Tall-The Event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296718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81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9304" y="3140968"/>
            <a:ext cx="7987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Fairfield Stroke Recovery Group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$2,000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2060848"/>
            <a:ext cx="8424936" cy="120450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Stroke Recovery Association NSW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2924944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90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13" y="587781"/>
            <a:ext cx="2981479" cy="84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67744" y="1558290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/>
              <a:t>Participating Clubs 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75708"/>
            <a:ext cx="1865439" cy="981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714" y="2450518"/>
            <a:ext cx="1821926" cy="1092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9" y="3900363"/>
            <a:ext cx="2189659" cy="10179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263615"/>
            <a:ext cx="2296593" cy="1052244"/>
          </a:xfrm>
          <a:prstGeom prst="rect">
            <a:avLst/>
          </a:prstGeom>
        </p:spPr>
      </p:pic>
      <p:pic>
        <p:nvPicPr>
          <p:cNvPr id="3074" name="Picture 2" descr="Home - St Johns Park Bowl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74183"/>
            <a:ext cx="2817560" cy="11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 blue and black logo&#10;&#10;Description automatically generated">
            <a:extLst>
              <a:ext uri="{FF2B5EF4-FFF2-40B4-BE49-F238E27FC236}">
                <a16:creationId xmlns:a16="http://schemas.microsoft.com/office/drawing/2014/main" id="{A13BC01B-5D71-ED27-7EA8-D7A4A8BF02E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484618"/>
            <a:ext cx="2641092" cy="520446"/>
          </a:xfrm>
          <a:prstGeom prst="rect">
            <a:avLst/>
          </a:prstGeom>
        </p:spPr>
      </p:pic>
      <p:pic>
        <p:nvPicPr>
          <p:cNvPr id="18" name="Picture 17" descr="A yellow and black logo&#10;&#10;Description automatically generated">
            <a:extLst>
              <a:ext uri="{FF2B5EF4-FFF2-40B4-BE49-F238E27FC236}">
                <a16:creationId xmlns:a16="http://schemas.microsoft.com/office/drawing/2014/main" id="{3AC139D2-E2A7-85E2-A9EB-668AA2948F3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592" y="5276450"/>
            <a:ext cx="2500528" cy="744838"/>
          </a:xfrm>
          <a:prstGeom prst="rect">
            <a:avLst/>
          </a:prstGeom>
        </p:spPr>
      </p:pic>
      <p:pic>
        <p:nvPicPr>
          <p:cNvPr id="20" name="Picture 19" descr="A yellow and black logo&#10;&#10;Description automatically generated">
            <a:extLst>
              <a:ext uri="{FF2B5EF4-FFF2-40B4-BE49-F238E27FC236}">
                <a16:creationId xmlns:a16="http://schemas.microsoft.com/office/drawing/2014/main" id="{9FFBA865-7E18-271A-7DE3-9F6874F640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333654"/>
            <a:ext cx="2541880" cy="759642"/>
          </a:xfrm>
          <a:prstGeom prst="rect">
            <a:avLst/>
          </a:prstGeom>
        </p:spPr>
      </p:pic>
      <p:pic>
        <p:nvPicPr>
          <p:cNvPr id="22" name="Picture 21" descr="A yellow and grey logo&#10;&#10;Description automatically generated">
            <a:extLst>
              <a:ext uri="{FF2B5EF4-FFF2-40B4-BE49-F238E27FC236}">
                <a16:creationId xmlns:a16="http://schemas.microsoft.com/office/drawing/2014/main" id="{ADD07C70-30B7-14AB-11A4-292011AF46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369285"/>
            <a:ext cx="2024843" cy="724011"/>
          </a:xfrm>
          <a:prstGeom prst="rect">
            <a:avLst/>
          </a:prstGeom>
        </p:spPr>
      </p:pic>
      <p:pic>
        <p:nvPicPr>
          <p:cNvPr id="1026" name="Picture 2" descr="Home - Smithfield RSL">
            <a:extLst>
              <a:ext uri="{FF2B5EF4-FFF2-40B4-BE49-F238E27FC236}">
                <a16:creationId xmlns:a16="http://schemas.microsoft.com/office/drawing/2014/main" id="{50E2BE88-7FA0-D1B7-6BE9-918533D1F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075" y="2309391"/>
            <a:ext cx="1613682" cy="104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bra Bowls ">
            <a:extLst>
              <a:ext uri="{FF2B5EF4-FFF2-40B4-BE49-F238E27FC236}">
                <a16:creationId xmlns:a16="http://schemas.microsoft.com/office/drawing/2014/main" id="{27CABD58-FF03-C114-EBE9-E411D7BF7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27837"/>
            <a:ext cx="2649077" cy="74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35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314750"/>
            <a:ext cx="7987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Parachute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$20,250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The Sebastian Foundation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57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9304" y="3573016"/>
            <a:ext cx="7987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Steps to First Sounds in Fairfield: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Starting the journey for children with hearing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 to learn to listen and speak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$15,900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988840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The Shepherd Centre </a:t>
            </a:r>
          </a:p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For Deaf Children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35699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69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812847"/>
            <a:ext cx="7987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Domestic and Family Violence Intervention for non-English speaking Vietnamese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$57,015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864239"/>
            <a:ext cx="8424936" cy="206881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The Vietnamese Australian Welfare Association of New South Wales                 (VAWA) Incorporated</a:t>
            </a:r>
            <a:endParaRPr lang="en-AU" sz="32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61525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73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314750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Hands on the Wheel - a project to train refugee/migrant women in South Western Sydney to drive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$31,000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76872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Think+DO</a:t>
            </a:r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 Tank Foundation Limited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82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314750"/>
            <a:ext cx="7987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Walking along side Women &amp; Girls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$31,800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Women's Justice Network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80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314750"/>
            <a:ext cx="7987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 and Protect: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Resilience Against Violence Project in Fairfield LGA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$41,500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Zen Tea Lounge Foundation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27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98404" y="3868844"/>
            <a:ext cx="84249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Cabramatta Bowling </a:t>
            </a:r>
          </a:p>
          <a:p>
            <a:pPr algn="ctr"/>
            <a:r>
              <a:rPr lang="en-US" sz="40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Recreation Club</a:t>
            </a:r>
          </a:p>
          <a:p>
            <a:pPr algn="ctr"/>
            <a:r>
              <a:rPr lang="en-US" sz="44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4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4" descr="Cabra Bowls ">
            <a:extLst>
              <a:ext uri="{FF2B5EF4-FFF2-40B4-BE49-F238E27FC236}">
                <a16:creationId xmlns:a16="http://schemas.microsoft.com/office/drawing/2014/main" id="{A24BE328-5EA6-CEE0-1BD6-88CAFD1FD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615" y="1977146"/>
            <a:ext cx="7196514" cy="202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72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284984"/>
            <a:ext cx="84249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Vaping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$23,122.80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 Bowls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276872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Agape International Church Ministries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70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284984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Career Transition Program for Injured First Responders 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$22,500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 Bowls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150146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Beyond The Badge Limited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45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284984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 Drop in Centre for CALD Seniors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$6,600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 Bowls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1844824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NSW Spanish and Latin American Association for Social Assistance 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74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827584" y="1844824"/>
            <a:ext cx="7694647" cy="18002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8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Category 1</a:t>
            </a:r>
          </a:p>
          <a:p>
            <a:pPr algn="ctr"/>
            <a:r>
              <a:rPr lang="en-US" sz="48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amount funded</a:t>
            </a:r>
          </a:p>
          <a:p>
            <a:pPr algn="ctr"/>
            <a:r>
              <a:rPr lang="en-US" sz="4800" b="1" kern="0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7200" b="1" kern="0" dirty="0">
                <a:latin typeface="Arial" panose="020B0604020202020204" pitchFamily="34" charset="0"/>
                <a:cs typeface="Arial" panose="020B0604020202020204" pitchFamily="34" charset="0"/>
              </a:rPr>
              <a:t>2,784,169.00</a:t>
            </a:r>
          </a:p>
          <a:p>
            <a:pPr algn="ctr"/>
            <a:r>
              <a:rPr lang="en-AU" dirty="0"/>
              <a:t>124 projects </a:t>
            </a: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76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284984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PBS - 2024 Employment Opportunities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$8,100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 Bowls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2298976"/>
            <a:ext cx="8748464" cy="165867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Pal Buddhist School Limited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32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284984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Children's Hospital Institute of Sports Medicine (CHISM) at The Children's Hospital at Westmead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$10,000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 Bowls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1520" y="1844824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Sydney Children’s </a:t>
            </a:r>
          </a:p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Hospitals Foundation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76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98404" y="3868844"/>
            <a:ext cx="84249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Cabramatta Rugby League Club</a:t>
            </a:r>
          </a:p>
          <a:p>
            <a:pPr algn="ctr"/>
            <a:r>
              <a:rPr lang="en-US" sz="44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4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9810E0B1-6A30-6346-DA16-1EB66908B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373" y="2233172"/>
            <a:ext cx="2492598" cy="131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45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Somewhere Nice Opportunity Shop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Keeping Our Participants Safe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$3,663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Cabramatta Rugby Leagues Club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1712145"/>
            <a:ext cx="8748464" cy="255082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Autism Advisory and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Support Service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86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&amp; About </a:t>
            </a:r>
            <a:endParaRPr lang="en-US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$6,000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Cabramatta Rugby Leagues Club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150146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Lansvale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Public School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62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PBS - 2024 English Literacy Support</a:t>
            </a:r>
            <a:endParaRPr lang="en-US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$6,600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Cabramatta Rugby Leagues Club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PBS - 2024 Nutrition and Food Education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$5,600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Cabramatta Rugby Leagues Club</a:t>
            </a:r>
          </a:p>
          <a:p>
            <a:pPr algn="ctr"/>
            <a:endParaRPr lang="en-US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200823"/>
            <a:ext cx="8748464" cy="206214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Pal Buddhist School Limited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5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288" y="3587532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Attendance Recognition Program</a:t>
            </a:r>
            <a:endParaRPr lang="en-US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$8,000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Cabramatta Rugby Leagues Club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9512" y="2503371"/>
            <a:ext cx="8748464" cy="206214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Westfields Sports High School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>
            <a:cxnSpLocks/>
          </p:cNvCxnSpPr>
          <p:nvPr/>
        </p:nvCxnSpPr>
        <p:spPr bwMode="auto">
          <a:xfrm flipV="1">
            <a:off x="36512" y="3337345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69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9304" y="3840247"/>
            <a:ext cx="78431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8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Canley Heights RSL </a:t>
            </a:r>
          </a:p>
          <a:p>
            <a:pPr algn="ctr"/>
            <a:r>
              <a:rPr lang="en-US" sz="48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132856"/>
            <a:ext cx="3097898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64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2588711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to Support Local Children with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Difficulties and Learning Disabilities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$14,795 – Canley Heights RSL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03648" y="1628800"/>
            <a:ext cx="6552728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Learning Links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239112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ABE10E7-AE14-61A7-5D06-4C5E3FB68FAC}"/>
              </a:ext>
            </a:extLst>
          </p:cNvPr>
          <p:cNvSpPr txBox="1"/>
          <p:nvPr/>
        </p:nvSpPr>
        <p:spPr>
          <a:xfrm>
            <a:off x="0" y="3875564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Counting for Life &amp;Supporting Disadvantaged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with their Numeracy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$9,890 – Canley Heights RSL</a:t>
            </a:r>
          </a:p>
          <a:p>
            <a:pPr algn="ctr"/>
            <a:endParaRPr lang="en-US" b="1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53FD03-9E8C-FF4F-D84A-751F51651900}"/>
              </a:ext>
            </a:extLst>
          </p:cNvPr>
          <p:cNvSpPr txBox="1"/>
          <p:nvPr/>
        </p:nvSpPr>
        <p:spPr>
          <a:xfrm>
            <a:off x="0" y="517170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 Little Communicators Empowering Children with Foundational Vocabulary and Language Skills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$21,860 – Canley Height RSL</a:t>
            </a:r>
          </a:p>
          <a:p>
            <a:pPr algn="ctr"/>
            <a:endParaRPr lang="en-US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96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87624" y="1916832"/>
            <a:ext cx="6552728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Learning Links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2679154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86ED798-A3DC-38FA-454B-D9C7F1A8F791}"/>
              </a:ext>
            </a:extLst>
          </p:cNvPr>
          <p:cNvSpPr txBox="1"/>
          <p:nvPr/>
        </p:nvSpPr>
        <p:spPr>
          <a:xfrm>
            <a:off x="476780" y="2924944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Psychology in Schools “Learning Links” In-School Mental Health and Wellbeing Program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$34,780 – Canley Heights RSL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9B9D9D-9828-1316-46A4-45A2FE395FE8}"/>
              </a:ext>
            </a:extLst>
          </p:cNvPr>
          <p:cNvSpPr txBox="1"/>
          <p:nvPr/>
        </p:nvSpPr>
        <p:spPr>
          <a:xfrm>
            <a:off x="359532" y="429309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 Therapy in Schools Empowering Children to Learn, Communicate and Thrive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$37,500 – Canley Heights RSL</a:t>
            </a:r>
          </a:p>
        </p:txBody>
      </p:sp>
    </p:spTree>
    <p:extLst>
      <p:ext uri="{BB962C8B-B14F-4D97-AF65-F5344CB8AC3E}">
        <p14:creationId xmlns:p14="http://schemas.microsoft.com/office/powerpoint/2010/main" val="297304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9304" y="3840247"/>
            <a:ext cx="78431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8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Cabra-Vale Diggers </a:t>
            </a:r>
          </a:p>
          <a:p>
            <a:pPr algn="ctr"/>
            <a:r>
              <a:rPr lang="en-US" sz="48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0" y="2060848"/>
            <a:ext cx="2415329" cy="144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99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003805"/>
            <a:ext cx="9162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 in Schools -Understanding and Diagnosing Childrens Learning, Social and Wellbeing Needs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$13,800 – Canley Heights RSL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87624" y="1868435"/>
            <a:ext cx="6552728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Learning Links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2679154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86ED798-A3DC-38FA-454B-D9C7F1A8F791}"/>
              </a:ext>
            </a:extLst>
          </p:cNvPr>
          <p:cNvSpPr txBox="1"/>
          <p:nvPr/>
        </p:nvSpPr>
        <p:spPr>
          <a:xfrm>
            <a:off x="476780" y="4379620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 in Schools - Understanding and Diagnosing Childrens Learning,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and Wellbeing Needs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$13,800 – Canley Heights RSL</a:t>
            </a:r>
          </a:p>
        </p:txBody>
      </p:sp>
    </p:spTree>
    <p:extLst>
      <p:ext uri="{BB962C8B-B14F-4D97-AF65-F5344CB8AC3E}">
        <p14:creationId xmlns:p14="http://schemas.microsoft.com/office/powerpoint/2010/main" val="199517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3107283"/>
            <a:ext cx="8928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Kidscape: A life-changing program developing the communication and social skills of children with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 loss in Fairfield.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$8,866 – Canley Heights RSL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084655"/>
            <a:ext cx="9144000" cy="127018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400" b="1" kern="0" dirty="0">
                <a:latin typeface="Arial" panose="020B0604020202020204" pitchFamily="34" charset="0"/>
                <a:cs typeface="Arial" panose="020B0604020202020204" pitchFamily="34" charset="0"/>
              </a:rPr>
              <a:t>The Shepherd Centre For Deaf Children</a:t>
            </a:r>
            <a:endParaRPr lang="en-AU" sz="34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2804735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5CCC0B0-2680-508F-1497-7B157325CD41}"/>
              </a:ext>
            </a:extLst>
          </p:cNvPr>
          <p:cNvSpPr txBox="1"/>
          <p:nvPr/>
        </p:nvSpPr>
        <p:spPr>
          <a:xfrm>
            <a:off x="81461" y="4820959"/>
            <a:ext cx="9018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Acoustic Skills: A life-changing music therapy program for children with hearing loss and their families in Fairfield.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$9,423 – Canley Heights RSL</a:t>
            </a:r>
          </a:p>
        </p:txBody>
      </p:sp>
    </p:spTree>
    <p:extLst>
      <p:ext uri="{BB962C8B-B14F-4D97-AF65-F5344CB8AC3E}">
        <p14:creationId xmlns:p14="http://schemas.microsoft.com/office/powerpoint/2010/main" val="156156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9304" y="3840247"/>
            <a:ext cx="78431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8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Club Marconi </a:t>
            </a:r>
          </a:p>
          <a:p>
            <a:pPr algn="ctr"/>
            <a:r>
              <a:rPr lang="en-US" sz="48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980" y="1421103"/>
            <a:ext cx="1708039" cy="245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1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7768" y="3717032"/>
            <a:ext cx="8748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ItaliaInFocus</a:t>
            </a:r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Empowering Italian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Communities Through Media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$60,000 – Club Marconi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6241" y="2276872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Allora! Italian Australian News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30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6017" y="3861048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Bonnyrigg High : Fruit On The Go Initiative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$8,072 – Club Marconi</a:t>
            </a:r>
          </a:p>
          <a:p>
            <a:pPr algn="ctr"/>
            <a:endParaRPr lang="en-US" b="1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Innovative Learning: Empowering Students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Drone Technology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$10,750 – Club Marconi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057319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Bonnyrigg High School P&amp;C Association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342900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06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472" y="3659540"/>
            <a:ext cx="9125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Hope To Young Families In The Fairfield Community</a:t>
            </a:r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$25,000 – Club Marconi</a:t>
            </a:r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6241" y="2531390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Catholic Care Sydney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335699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7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472" y="3861048"/>
            <a:ext cx="91439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Pronto Link-Up: Community Support Initiative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$40,000 – Club Marconi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300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Polo Connection: Italian Language &amp; Heritage Initiative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$55,000 – Club Marconi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6241" y="2531390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CNA Multicultural Services Inc.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342900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2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57301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31st Fairfield Art Prize Annual Exhibition 2024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$10,000 – Club Marconi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6241" y="2492896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Fairfield City Art Society Inc.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3284984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48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71703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Health Matters - Community + Sport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$23,960 – Club Marconi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067478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Heartbeat of Football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Foundation Limited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342900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8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473" y="3212976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Connecting Communities Celebration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Celebrating Neighborhood Centre Week and Families Week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$7,700 – Club Marconi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to Success: Youth Employment Skills Project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$11,040 – Club Marconi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6241" y="2204864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The Parks Community Network Inc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2924944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7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362216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Homeless to Home Project Fairfield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$54,400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76872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777 MOVEMENT LTD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62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240" y="3645024"/>
            <a:ext cx="8676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and Development of Walking Football/Soccer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$1,500 – Club Marconi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6241" y="2060848"/>
            <a:ext cx="8748464" cy="112851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Walking Football NSW Inc              t/a </a:t>
            </a:r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WalkSoccer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NSW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342900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89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573016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 Ability: Nurturing Employment Skills 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Safety for Special Needs Youth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$39,000 – Club Marconi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6241" y="2531390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Zen Tea Lounge Foundation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335699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2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9304" y="3840247"/>
            <a:ext cx="78431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8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Fairfield RSL</a:t>
            </a:r>
          </a:p>
          <a:p>
            <a:pPr algn="ctr"/>
            <a:r>
              <a:rPr lang="en-US" sz="48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766" y="1916832"/>
            <a:ext cx="4010347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93305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Veterans' Welfare and a Trip for Isolated Veterans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$2,000 – Fairfield RSL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34631"/>
            <a:ext cx="8748464" cy="105035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Blacktown &amp; Districts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TPI Social &amp; Welfare Club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57301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16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21297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Karitane Community Wellbeing Family Project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$9,050 – Fairfield RSL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204864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Karitane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29969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97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590981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CareConnect: Early Intervention Support Initiative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$7,000 – Fairfield RSL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448551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Lansvale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Public School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284984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08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023" y="3356992"/>
            <a:ext cx="86399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Oakdene</a:t>
            </a:r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House Foundation - Support Services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$315,000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Fairfield RSL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455468"/>
            <a:ext cx="8748464" cy="8398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Oakdene</a:t>
            </a: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 House Foundation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14096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7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3356992"/>
            <a:ext cx="8856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Soldier On Veteran and Family Connection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$7,500 – Fairfield RSL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455468"/>
            <a:ext cx="8748464" cy="8398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Soldier On Limited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14096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30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023" y="3356992"/>
            <a:ext cx="86399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Woodland Wellness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$8,904 – Fairfield RSL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455468"/>
            <a:ext cx="8748464" cy="8398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STARTTS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14096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3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78904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 John Ambulance First Aid in Schools in Fairfield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$22,094 – Fairfield RSL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598890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St John Ambulance (NSW)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4552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61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7296" y="3356992"/>
            <a:ext cx="7987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Mental Health Program for Big-Kids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$23,595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BE UNSTOPPABLE FOUNDATION Ltd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89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78904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Vinnies Van - Crisis Support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$20,000 – Fairfield RSL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060848"/>
            <a:ext cx="8748464" cy="12345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St Vincent de Paul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Society NSW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4552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27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3645024"/>
            <a:ext cx="820891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 NSW Grants Program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$10,000 – Fairfield RSL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6241" y="2101618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Variety - The Children’s Charity (NSW/ACT)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8473" y="342900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74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9304" y="3840247"/>
            <a:ext cx="78431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8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Mounties Mekong</a:t>
            </a:r>
          </a:p>
          <a:p>
            <a:pPr algn="ctr"/>
            <a:r>
              <a:rPr lang="en-US" sz="48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108" y="1988840"/>
            <a:ext cx="3709527" cy="170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86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14" y="3273473"/>
            <a:ext cx="91345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Assistance Dogs Unleashed - Empowering 8 Children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Adults Living with Disabilities to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Retain their Assistance Dogs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$12,000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46730"/>
            <a:ext cx="8748464" cy="102674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Assistance Dogs Australia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29969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3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35699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Cambodian Kids Support Program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$19,940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1946598"/>
            <a:ext cx="8748464" cy="102674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Cambodian-Australian Welfare Council of NSW INC.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01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273473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Good Feel Better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$8,000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46730"/>
            <a:ext cx="8748464" cy="102674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Cancer Patients Foundation 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29969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137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273473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Black on Ya Feet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$8,500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46730"/>
            <a:ext cx="8748464" cy="102674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Daystar Foundation 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29969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60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3446961"/>
            <a:ext cx="8928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Ted-E-Bears and Support for Fairfield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Living with Epilepsy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$9,860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348880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Epilepsy Action Australia 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201171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28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273473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Women's Support Group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$13,547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46730"/>
            <a:ext cx="8748464" cy="102674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Fairfield Women's Health Service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29969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98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7504" y="2276872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Just Care Inc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29969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7544" y="314096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Connection for Seniors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$3,000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20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314750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Workshop for Individuals with autism,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family members and Carers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$3,650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Brightside Foundation Pty. Ltd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54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3287500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Junior Lifesavers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$7,270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268201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Royal Life Saving NSW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11120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4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273473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Mounties Club Support for Vulnerable Public School Children in the Fairfield LGA to attend Stewart House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$12,000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46730"/>
            <a:ext cx="8748464" cy="102674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Stewart House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29969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0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273473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Rhythmic Ability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$4,400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2246730"/>
            <a:ext cx="8748464" cy="102674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Sunnyfield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299695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92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1" y="3471242"/>
            <a:ext cx="8640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Parks Carers Support Program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$9,900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060848"/>
            <a:ext cx="8748464" cy="98872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The Parks Community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Network Inc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32722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18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42900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Safeguard Against Domestic Violence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$20,000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183" y="1946598"/>
            <a:ext cx="8748464" cy="102674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Vietnamese Community </a:t>
            </a: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Services Australia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40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6959" y="3501008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Empowering Survivors –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Solidarity Against Family Violence Project &amp; Event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$25,000 – Mounties Mekong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504" y="2546273"/>
            <a:ext cx="8748464" cy="6964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Zen Tea Lounge Foundation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9415" y="335699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4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11560" y="3611884"/>
            <a:ext cx="7694647" cy="18002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endParaRPr lang="en-US" sz="4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yellow and black logo&#10;&#10;Description automatically generated">
            <a:extLst>
              <a:ext uri="{FF2B5EF4-FFF2-40B4-BE49-F238E27FC236}">
                <a16:creationId xmlns:a16="http://schemas.microsoft.com/office/drawing/2014/main" id="{27381C7A-CB1A-5E12-2F96-F1D6F12C9E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262195"/>
            <a:ext cx="4449888" cy="132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10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4290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Mental Health for Women –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Targeting Victims of Domestic Violence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$19,320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9592" y="1804707"/>
            <a:ext cx="7411088" cy="8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AU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Be Unstoppable </a:t>
            </a:r>
          </a:p>
          <a:p>
            <a:pPr algn="ctr"/>
            <a:r>
              <a:rPr lang="en-AU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Foundation Ltd</a:t>
            </a: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14096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58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357301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Vitality Senior Wellness Initiative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$69,000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74468" y="1820553"/>
            <a:ext cx="7411088" cy="8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AU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Community Action Services Australia (CASA) Inc.</a:t>
            </a: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14096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54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3573016"/>
            <a:ext cx="7843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Vietnamese Cultural Group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$17,440.50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15616" y="1839549"/>
            <a:ext cx="7411088" cy="8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AU" b="1" kern="0" dirty="0">
                <a:latin typeface="Arial" panose="020B0604020202020204" pitchFamily="34" charset="0"/>
                <a:cs typeface="Arial" panose="020B0604020202020204" pitchFamily="34" charset="0"/>
              </a:rPr>
              <a:t>Fairfield Women’s </a:t>
            </a:r>
          </a:p>
          <a:p>
            <a:pPr algn="ctr"/>
            <a:r>
              <a:rPr lang="en-AU" b="1" kern="0" dirty="0">
                <a:latin typeface="Arial" panose="020B0604020202020204" pitchFamily="34" charset="0"/>
                <a:cs typeface="Arial" panose="020B0604020202020204" pitchFamily="34" charset="0"/>
              </a:rPr>
              <a:t>Health Service</a:t>
            </a: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6819" y="3237869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77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314750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Intervention for Babies at Risk of Cerebral Palsy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$30,000 – Cabra-Vale Diggers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204864"/>
            <a:ext cx="8424936" cy="151216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Cerebral Palsy Alliance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61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408445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ready Empowerment Workshops for Women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$20,000 - Mounties</a:t>
            </a:r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3568" y="1704139"/>
            <a:ext cx="8136904" cy="63764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048405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7032F1D-FA76-63D1-987F-30FF8DA293A5}"/>
              </a:ext>
            </a:extLst>
          </p:cNvPr>
          <p:cNvSpPr txBox="1"/>
          <p:nvPr/>
        </p:nvSpPr>
        <p:spPr>
          <a:xfrm>
            <a:off x="251520" y="2204864"/>
            <a:ext cx="8640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509E"/>
                </a:solidFill>
              </a:rPr>
              <a:t>Fitted for Work Limited</a:t>
            </a:r>
            <a:endParaRPr lang="en-AU" sz="4000" b="1" dirty="0">
              <a:solidFill>
                <a:srgbClr val="00509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0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3284984"/>
            <a:ext cx="8568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Gotcha4Life Mentally Fit Primary Schools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$14,000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9592" y="2213552"/>
            <a:ext cx="7772967" cy="84938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Gotcha4Life Foundation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27709" y="306896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05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171" y="335699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Cancer Wellness: Acupuncture Program at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Fairfield Public Hospital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$16,150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2397" y="2276872"/>
            <a:ext cx="7771128" cy="12701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Ladies Like To Lunch Limited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14096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66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3165239"/>
            <a:ext cx="7560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Therapy at 3 Special Needs Schools</a:t>
            </a:r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$24,000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9551" y="2060848"/>
            <a:ext cx="8280921" cy="123135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r>
              <a:rPr lang="en-AU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Morris Children's Fund Incorporated </a:t>
            </a: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2807801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73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4290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a new theatre work for children,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young people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$10,000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9304" y="2204864"/>
            <a:ext cx="7771128" cy="8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AU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Powerhouse Youth Theatre Inc</a:t>
            </a: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14096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55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311011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for Women &amp; Children Escaping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 Violence &amp; Abuse</a:t>
            </a:r>
            <a:endParaRPr lang="en-US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$24,000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55576" y="1839549"/>
            <a:ext cx="7411088" cy="8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AU" b="1" kern="0" dirty="0">
                <a:latin typeface="Arial" panose="020B0604020202020204" pitchFamily="34" charset="0"/>
                <a:cs typeface="Arial" panose="020B0604020202020204" pitchFamily="34" charset="0"/>
              </a:rPr>
              <a:t>Open Support</a:t>
            </a: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264671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21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3429000"/>
            <a:ext cx="8203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Safety, Swimming Lessons and Social Inclusion for Disabled Local Children and Young People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$8,290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15616" y="2334824"/>
            <a:ext cx="7411088" cy="8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AU" b="1" kern="0" dirty="0">
                <a:latin typeface="Arial" panose="020B0604020202020204" pitchFamily="34" charset="0"/>
                <a:cs typeface="Arial" panose="020B0604020202020204" pitchFamily="34" charset="0"/>
              </a:rPr>
              <a:t>Rainbow Club </a:t>
            </a: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401272" y="313943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71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3678123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Meals for families with seriously ill kids</a:t>
            </a:r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$20,000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009463"/>
            <a:ext cx="8352928" cy="84457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Ronald McDonald House Charities Greater Western Sydney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2008" y="346107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27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3068960"/>
            <a:ext cx="7843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Designing the Future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$75,000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23909" y="2111842"/>
            <a:ext cx="7843136" cy="81310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Ted </a:t>
            </a:r>
            <a:r>
              <a:rPr lang="en-US" sz="4000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Noffs</a:t>
            </a:r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 Foundation Ltd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285293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64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3140968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Clown Doctors program at the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Children’s Hospital Westmead (CHW)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$68,650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8609" y="1827712"/>
            <a:ext cx="8186782" cy="71315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4000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Humour</a:t>
            </a:r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 Foundation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2791581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65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9304" y="3312486"/>
            <a:ext cx="7987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M.A.N Program (Manage Anger Naturally)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$25,000 – Cabra-Vale Diggers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87624" y="1700808"/>
            <a:ext cx="7271025" cy="120450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endParaRPr lang="en-US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Daystar Foundation 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-7175" y="3096462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62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8436" y="3717032"/>
            <a:ext cx="7412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Fairfield Carers Retreat 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$18,000 -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65536" y="1988840"/>
            <a:ext cx="7412927" cy="12171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The Parks Community Network Inc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42900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54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61048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Trauma Informed Community Development Initiative (TICDI)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$14,550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8607" y="2114350"/>
            <a:ext cx="8186782" cy="71315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The Peacemakers – </a:t>
            </a:r>
          </a:p>
          <a:p>
            <a:pPr algn="ctr"/>
            <a:r>
              <a:rPr lang="en-US" sz="4000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auspiced</a:t>
            </a:r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 by (STARTTS) 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493390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9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3429000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 Warrior Woman Program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$10,000 – Mounties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66456" y="1772816"/>
            <a:ext cx="7411088" cy="8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AU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The Warrior Woman Foundation</a:t>
            </a: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107504" y="321297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84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342900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Duke of Edinburgh Program </a:t>
            </a:r>
          </a:p>
          <a:p>
            <a:pPr algn="ctr"/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$25,000 – Mounties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05342" y="2204864"/>
            <a:ext cx="7411088" cy="8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latin typeface="Arial" panose="020B0604020202020204" pitchFamily="34" charset="0"/>
                <a:cs typeface="Arial" panose="020B0604020202020204" pitchFamily="34" charset="0"/>
              </a:rPr>
              <a:t>Youth Off The Streets Limited</a:t>
            </a:r>
            <a:endParaRPr lang="en-AU" sz="4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0" y="3140968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89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398404" y="3868844"/>
            <a:ext cx="8424936" cy="172819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4000" b="1" kern="0" dirty="0">
                <a:solidFill>
                  <a:srgbClr val="A6C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Smithfield RSL</a:t>
            </a:r>
          </a:p>
          <a:p>
            <a:pPr algn="ctr"/>
            <a:r>
              <a:rPr lang="en-US" sz="4400" b="1" kern="0" dirty="0">
                <a:latin typeface="Arial" panose="020B0604020202020204" pitchFamily="34" charset="0"/>
                <a:cs typeface="Arial" panose="020B0604020202020204" pitchFamily="34" charset="0"/>
              </a:rPr>
              <a:t>Funded projects </a:t>
            </a:r>
            <a:endParaRPr lang="en-AU" sz="44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ome - Smithfield RSL">
            <a:extLst>
              <a:ext uri="{FF2B5EF4-FFF2-40B4-BE49-F238E27FC236}">
                <a16:creationId xmlns:a16="http://schemas.microsoft.com/office/drawing/2014/main" id="{821F5796-C136-EC4A-8EC8-D0991B86C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242" y="1556792"/>
            <a:ext cx="3390342" cy="2201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40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State-wide Prevention and Early Intervention of Child Abuse and Domestic &amp; Family Violence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$100,000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Smithfield RSL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276872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Child Abuse Prevention Service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96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068960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Wellbeing Support for the Men, Women and 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of the Rugby League Community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$10,000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Smithfield RSL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132856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Family of League Foundation</a:t>
            </a:r>
            <a:endParaRPr lang="en-AU" sz="36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2852936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50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Little Wings Children's Hospital Flight Program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$81,500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Smithfield RSL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150146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Little Wings Limited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14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Empowering Disadvantaged Kids</a:t>
            </a:r>
          </a:p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Preventative health education in response to increased vaping and mental wellbeing concerns.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$20,000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Smithfield RSL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150146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Life Education NSW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99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3284984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Proudly supporting  Fairfield locals to live independently with incurable vision loss. 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$29,200 </a:t>
            </a:r>
            <a:r>
              <a:rPr lang="en-AU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Smithfield RSL</a:t>
            </a:r>
          </a:p>
          <a:p>
            <a:pPr algn="ctr"/>
            <a:r>
              <a:rPr lang="en-US" dirty="0">
                <a:solidFill>
                  <a:srgbClr val="0050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AU" dirty="0">
              <a:solidFill>
                <a:srgbClr val="0050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768" y="2150146"/>
            <a:ext cx="8748464" cy="211282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rgbClr val="00509E"/>
                </a:solidFill>
                <a:latin typeface="Agenda-Light" charset="0"/>
                <a:ea typeface="ＭＳ Ｐゴシック" pitchFamily="48" charset="-128"/>
              </a:defRPr>
            </a:lvl9pPr>
          </a:lstStyle>
          <a:p>
            <a:pPr algn="ctr"/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Vision Australia</a:t>
            </a:r>
            <a:endParaRPr lang="en-AU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sbressa\AppData\Local\Microsoft\Windows\INetCache\Content.Outlook\QL01V8HM\ClubGRANTS Landscape (00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4" y="646513"/>
            <a:ext cx="2664296" cy="7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 flipV="1">
            <a:off x="53752" y="3034797"/>
            <a:ext cx="9144000" cy="29766"/>
          </a:xfrm>
          <a:prstGeom prst="line">
            <a:avLst/>
          </a:prstGeom>
          <a:ln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93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theme/theme1.xml><?xml version="1.0" encoding="utf-8"?>
<a:theme xmlns:a="http://schemas.openxmlformats.org/drawingml/2006/main" name="Curve_Agenda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genda-Light"/>
        <a:ea typeface="ＭＳ Ｐゴシック"/>
        <a:cs typeface=""/>
      </a:majorFont>
      <a:minorFont>
        <a:latin typeface="Agenda-Bol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55604B7EF7E23E90E05400144FFBB63F" version="1.0.0">
  <systemFields>
    <field name="Objective-Id">
      <value order="0">A6221418</value>
    </field>
    <field name="Objective-Title">
      <value order="0">Final Presentation for screens ClubGRANTS 2024</value>
    </field>
    <field name="Objective-Description">
      <value order="0"/>
    </field>
    <field name="Objective-CreationStamp">
      <value order="0">2024-09-16T03:16:23Z</value>
    </field>
    <field name="Objective-IsApproved">
      <value order="0">false</value>
    </field>
    <field name="Objective-IsPublished">
      <value order="0">true</value>
    </field>
    <field name="Objective-DatePublished">
      <value order="0">2024-10-01T02:49:55Z</value>
    </field>
    <field name="Objective-ModificationStamp">
      <value order="0">2024-10-01T02:49:57Z</value>
    </field>
    <field name="Objective-Owner">
      <value order="0">Seda Arslan</value>
    </field>
    <field name="Objective-Path">
      <value order="0">Objective Global folder:FCC File Plan:Grants and Subsidies:Programs:ClubGRANTS outgoing funds:ClubGRANTS 2024:2024 Ceremony</value>
    </field>
    <field name="Objective-Parent">
      <value order="0">2024 Ceremony</value>
    </field>
    <field name="Objective-State">
      <value order="0">Published</value>
    </field>
    <field name="Objective-VersionId">
      <value order="0">vA9864980</value>
    </field>
    <field name="Objective-Version">
      <value order="0">10.0</value>
    </field>
    <field name="Objective-VersionNumber">
      <value order="0">11</value>
    </field>
    <field name="Objective-VersionComment">
      <value order="0"/>
    </field>
    <field name="Objective-FileNumber">
      <value order="0">23/28799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5">
      <field name="Objective-Extender - Email URL">
        <value order="0">Email URL</value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5604B7EF7E23E90E05400144FFBB63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Curve_Agenda</Template>
  <TotalTime>28678</TotalTime>
  <Words>2265</Words>
  <Application>Microsoft Office PowerPoint</Application>
  <PresentationFormat>On-screen Show (4:3)</PresentationFormat>
  <Paragraphs>454</Paragraphs>
  <Slides>124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124</vt:i4>
      </vt:variant>
    </vt:vector>
  </HeadingPairs>
  <TitlesOfParts>
    <vt:vector size="129" baseType="lpstr">
      <vt:lpstr>Agenda-Light</vt:lpstr>
      <vt:lpstr>Arial</vt:lpstr>
      <vt:lpstr>Calibri</vt:lpstr>
      <vt:lpstr>Times</vt:lpstr>
      <vt:lpstr>Curve_Agenda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Fairfield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Style Text</dc:title>
  <dc:creator>Anna Milienou</dc:creator>
  <cp:lastModifiedBy>Cherie Pescod</cp:lastModifiedBy>
  <cp:revision>180</cp:revision>
  <dcterms:created xsi:type="dcterms:W3CDTF">2014-11-06T00:45:12Z</dcterms:created>
  <dcterms:modified xsi:type="dcterms:W3CDTF">2025-02-04T04:40:41Z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Id">
    <vt:lpwstr>A6221418</vt:lpwstr>
  </property>
  <property fmtid="{D5CDD505-2E9C-101B-9397-08002B2CF9AE}" pid="3" name="Objective-Title">
    <vt:lpwstr>Final Presentation for screens ClubGRANTS 2024</vt:lpwstr>
  </property>
  <property fmtid="{D5CDD505-2E9C-101B-9397-08002B2CF9AE}" pid="4" name="Objective-Comment">
    <vt:lpwstr/>
  </property>
  <property fmtid="{D5CDD505-2E9C-101B-9397-08002B2CF9AE}" pid="5" name="Objective-CreationStamp">
    <vt:filetime>2024-09-16T03:16:23Z</vt:filetime>
  </property>
  <property fmtid="{D5CDD505-2E9C-101B-9397-08002B2CF9AE}" pid="6" name="Objective-IsApproved">
    <vt:bool>false</vt:bool>
  </property>
  <property fmtid="{D5CDD505-2E9C-101B-9397-08002B2CF9AE}" pid="7" name="Objective-IsPublished">
    <vt:bool>true</vt:bool>
  </property>
  <property fmtid="{D5CDD505-2E9C-101B-9397-08002B2CF9AE}" pid="8" name="Objective-DatePublished">
    <vt:filetime>2024-10-01T02:49:55Z</vt:filetime>
  </property>
  <property fmtid="{D5CDD505-2E9C-101B-9397-08002B2CF9AE}" pid="9" name="Objective-ModificationStamp">
    <vt:filetime>2024-10-01T02:49:57Z</vt:filetime>
  </property>
  <property fmtid="{D5CDD505-2E9C-101B-9397-08002B2CF9AE}" pid="10" name="Objective-Owner">
    <vt:lpwstr>Seda Arslan</vt:lpwstr>
  </property>
  <property fmtid="{D5CDD505-2E9C-101B-9397-08002B2CF9AE}" pid="11" name="Objective-Path">
    <vt:lpwstr>Objective Global folder:FCC File Plan:Grants and Subsidies:Programs:ClubGRANTS outgoing funds:ClubGRANTS 2024:2024 Ceremony:</vt:lpwstr>
  </property>
  <property fmtid="{D5CDD505-2E9C-101B-9397-08002B2CF9AE}" pid="12" name="Objective-Parent">
    <vt:lpwstr>2024 Ceremony</vt:lpwstr>
  </property>
  <property fmtid="{D5CDD505-2E9C-101B-9397-08002B2CF9AE}" pid="13" name="Objective-State">
    <vt:lpwstr>Published</vt:lpwstr>
  </property>
  <property fmtid="{D5CDD505-2E9C-101B-9397-08002B2CF9AE}" pid="14" name="Objective-Version">
    <vt:lpwstr>10.0</vt:lpwstr>
  </property>
  <property fmtid="{D5CDD505-2E9C-101B-9397-08002B2CF9AE}" pid="15" name="Objective-VersionNumber">
    <vt:r8>11</vt:r8>
  </property>
  <property fmtid="{D5CDD505-2E9C-101B-9397-08002B2CF9AE}" pid="16" name="Objective-VersionComment">
    <vt:lpwstr/>
  </property>
  <property fmtid="{D5CDD505-2E9C-101B-9397-08002B2CF9AE}" pid="17" name="Objective-FileNumber">
    <vt:lpwstr>23/28799</vt:lpwstr>
  </property>
  <property fmtid="{D5CDD505-2E9C-101B-9397-08002B2CF9AE}" pid="18" name="Objective-Classification">
    <vt:lpwstr>[Inherited - none]</vt:lpwstr>
  </property>
  <property fmtid="{D5CDD505-2E9C-101B-9397-08002B2CF9AE}" pid="19" name="Objective-Caveats">
    <vt:lpwstr/>
  </property>
  <property fmtid="{D5CDD505-2E9C-101B-9397-08002B2CF9AE}" pid="20" name="Objective-Extender - Email URL [system]">
    <vt:lpwstr>Email URL</vt:lpwstr>
  </property>
  <property fmtid="{D5CDD505-2E9C-101B-9397-08002B2CF9AE}" pid="21" name="Objective-Author">
    <vt:lpwstr/>
  </property>
  <property fmtid="{D5CDD505-2E9C-101B-9397-08002B2CF9AE}" pid="22" name="Objective-Document Type">
    <vt:lpwstr>General Document</vt:lpwstr>
  </property>
  <property fmtid="{D5CDD505-2E9C-101B-9397-08002B2CF9AE}" pid="23" name="Objective-Route">
    <vt:lpwstr/>
  </property>
  <property fmtid="{D5CDD505-2E9C-101B-9397-08002B2CF9AE}" pid="24" name="Objective-Date Written">
    <vt:lpwstr/>
  </property>
  <property fmtid="{D5CDD505-2E9C-101B-9397-08002B2CF9AE}" pid="25" name="Objective-External Author">
    <vt:lpwstr/>
  </property>
  <property fmtid="{D5CDD505-2E9C-101B-9397-08002B2CF9AE}" pid="26" name="Objective-Assignee">
    <vt:lpwstr/>
  </property>
  <property fmtid="{D5CDD505-2E9C-101B-9397-08002B2CF9AE}" pid="27" name="Objective-Description/Precis">
    <vt:lpwstr/>
  </property>
  <property fmtid="{D5CDD505-2E9C-101B-9397-08002B2CF9AE}" pid="28" name="Objective-Description">
    <vt:lpwstr/>
  </property>
  <property fmtid="{D5CDD505-2E9C-101B-9397-08002B2CF9AE}" pid="29" name="Objective-VersionId">
    <vt:lpwstr>vA9864980</vt:lpwstr>
  </property>
  <property fmtid="{D5CDD505-2E9C-101B-9397-08002B2CF9AE}" pid="30" name="Objective-Extender - Email URL">
    <vt:lpwstr>Email URL</vt:lpwstr>
  </property>
  <property fmtid="{D5CDD505-2E9C-101B-9397-08002B2CF9AE}" pid="31" name="Objective-Date Received">
    <vt:lpwstr/>
  </property>
</Properties>
</file>